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"/>
  </p:notesMasterIdLst>
  <p:sldIdLst>
    <p:sldId id="257" r:id="rId2"/>
  </p:sldIdLst>
  <p:sldSz cx="43891200" cy="32918400"/>
  <p:notesSz cx="7010400" cy="92964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AFFA0F-1E04-4A8A-9273-D587D5D4E392}">
  <a:tblStyle styleId="{B6AFFA0F-1E04-4A8A-9273-D587D5D4E39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  <a:tblStyle styleId="{9DAB2FBC-741B-4774-8CB7-E9F43E21F9E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20"/>
    <p:restoredTop sz="94660"/>
  </p:normalViewPr>
  <p:slideViewPr>
    <p:cSldViewPr snapToGrid="0" snapToObjects="1">
      <p:cViewPr>
        <p:scale>
          <a:sx n="60" d="100"/>
          <a:sy n="60" d="100"/>
        </p:scale>
        <p:origin x="-7386" y="42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1" y="0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t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49213" marR="0" indent="-33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98427" marR="0" indent="-66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347640" marR="0" indent="-9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796853" marR="0" indent="-2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246068" marR="0" indent="-359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695280" marR="0" indent="-69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7144496" marR="0" indent="-102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593707" marR="0" indent="-57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970937" y="0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t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49213" marR="0" indent="-33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98427" marR="0" indent="-66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347640" marR="0" indent="-9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796853" marR="0" indent="-2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246068" marR="0" indent="-359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695280" marR="0" indent="-69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7144496" marR="0" indent="-102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593707" marR="0" indent="-57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1" y="8829967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b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49213" marR="0" indent="-33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98427" marR="0" indent="-66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347640" marR="0" indent="-9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796853" marR="0" indent="-2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246068" marR="0" indent="-359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695280" marR="0" indent="-69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7144496" marR="0" indent="-102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593707" marR="0" indent="-57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b" anchorCtr="0">
            <a:noAutofit/>
          </a:bodyPr>
          <a:lstStyle/>
          <a:p>
            <a:pPr>
              <a:buClr>
                <a:srgbClr val="000000"/>
              </a:buClr>
            </a:pPr>
            <a:endParaRPr lang="en-US" smtClean="0"/>
          </a:p>
          <a:p>
            <a:pPr lvl="1"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lvl="2"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lvl="3"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lvl="4"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lvl="5"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lvl="6"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lvl="7"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lvl="8">
              <a:buClr>
                <a:srgbClr val="000000"/>
              </a:buClr>
              <a:buFont typeface="Arial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48426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lIns="93162" tIns="46568" rIns="93162" bIns="46568" anchor="t" anchorCtr="0">
            <a:noAutofit/>
          </a:bodyPr>
          <a:lstStyle/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Kill abstract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 to sans serif font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title bigger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title background white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full names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Super script to associate names with correct department 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Background color: make it dark green, make writing on white background and writing in black/dark green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columns!!!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Smaller pictures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Bold titles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 can be 12pt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Acknowledgements can be 16pt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Everything else is 18-24pt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Titles don’t need to be bigger than 36pt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Remove circles from the arrowhead diagram, group the related labels together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Include menu bar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Testing/error handling – sample error (we don’t crash with errors!)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Mouseovers for edges screenshot</a:t>
            </a:r>
          </a:p>
        </p:txBody>
      </p:sp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46568" rIns="93162" bIns="46568" anchor="b" anchorCtr="0">
            <a:noAutofit/>
          </a:bodyPr>
          <a:lstStyle/>
          <a:p>
            <a:pPr algn="r">
              <a:buClr>
                <a:srgbClr val="000000"/>
              </a:buClr>
              <a:buSzPct val="25000"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94132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3291839" y="10226042"/>
            <a:ext cx="37307518" cy="70561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6583678" y="18653759"/>
            <a:ext cx="30723838" cy="8412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lnSpc>
                <a:spcPct val="100000"/>
              </a:lnSpc>
              <a:spcBef>
                <a:spcPts val="33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1pPr>
            <a:lvl2pPr marL="2403546" marR="0" indent="-3245" algn="ctr" rtl="0">
              <a:lnSpc>
                <a:spcPct val="100000"/>
              </a:lnSpc>
              <a:spcBef>
                <a:spcPts val="29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2pPr>
            <a:lvl3pPr marL="4807092" marR="0" indent="-6491" algn="ctr" rtl="0">
              <a:lnSpc>
                <a:spcPct val="100000"/>
              </a:lnSpc>
              <a:spcBef>
                <a:spcPts val="252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3pPr>
            <a:lvl4pPr marL="7210638" marR="0" indent="-9738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4pPr>
            <a:lvl5pPr marL="9614184" marR="0" indent="-283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5pPr>
            <a:lvl6pPr marL="12017731" marR="0" indent="-3530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6pPr>
            <a:lvl7pPr marL="14421276" marR="0" indent="-6776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7pPr>
            <a:lvl8pPr marL="16824824" marR="0" indent="-10024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8pPr>
            <a:lvl9pPr marL="19228368" marR="0" indent="-567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2194558" y="1318262"/>
            <a:ext cx="39502080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2194558" y="7680963"/>
            <a:ext cx="19385280" cy="217246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22311359" y="7680963"/>
            <a:ext cx="19385280" cy="217246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2194558" y="1318262"/>
            <a:ext cx="39502080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2194558" y="7368542"/>
            <a:ext cx="19392903" cy="30708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2403546" indent="-3245" rtl="0">
              <a:spcBef>
                <a:spcPts val="0"/>
              </a:spcBef>
              <a:buFont typeface="Calibri"/>
              <a:buNone/>
              <a:defRPr/>
            </a:lvl2pPr>
            <a:lvl3pPr marL="4807092" indent="-6491" rtl="0">
              <a:spcBef>
                <a:spcPts val="0"/>
              </a:spcBef>
              <a:buFont typeface="Calibri"/>
              <a:buNone/>
              <a:defRPr/>
            </a:lvl3pPr>
            <a:lvl4pPr marL="7210638" indent="-9738" rtl="0">
              <a:spcBef>
                <a:spcPts val="0"/>
              </a:spcBef>
              <a:buFont typeface="Calibri"/>
              <a:buNone/>
              <a:defRPr/>
            </a:lvl4pPr>
            <a:lvl5pPr marL="9614184" indent="-283" rtl="0">
              <a:spcBef>
                <a:spcPts val="0"/>
              </a:spcBef>
              <a:buFont typeface="Calibri"/>
              <a:buNone/>
              <a:defRPr/>
            </a:lvl5pPr>
            <a:lvl6pPr marL="12017731" indent="-3530" rtl="0">
              <a:spcBef>
                <a:spcPts val="0"/>
              </a:spcBef>
              <a:buFont typeface="Calibri"/>
              <a:buNone/>
              <a:defRPr/>
            </a:lvl6pPr>
            <a:lvl7pPr marL="14421276" indent="-6776" rtl="0">
              <a:spcBef>
                <a:spcPts val="0"/>
              </a:spcBef>
              <a:buFont typeface="Calibri"/>
              <a:buNone/>
              <a:defRPr/>
            </a:lvl7pPr>
            <a:lvl8pPr marL="16824824" indent="-10024" rtl="0">
              <a:spcBef>
                <a:spcPts val="0"/>
              </a:spcBef>
              <a:buFont typeface="Calibri"/>
              <a:buNone/>
              <a:defRPr/>
            </a:lvl8pPr>
            <a:lvl9pPr marL="19228368" indent="-567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2194558" y="10439400"/>
            <a:ext cx="19392903" cy="189661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3"/>
          </p:nvPr>
        </p:nvSpPr>
        <p:spPr>
          <a:xfrm>
            <a:off x="22296123" y="7368542"/>
            <a:ext cx="19400519" cy="30708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2403546" indent="-3245" rtl="0">
              <a:spcBef>
                <a:spcPts val="0"/>
              </a:spcBef>
              <a:buFont typeface="Calibri"/>
              <a:buNone/>
              <a:defRPr/>
            </a:lvl2pPr>
            <a:lvl3pPr marL="4807092" indent="-6491" rtl="0">
              <a:spcBef>
                <a:spcPts val="0"/>
              </a:spcBef>
              <a:buFont typeface="Calibri"/>
              <a:buNone/>
              <a:defRPr/>
            </a:lvl3pPr>
            <a:lvl4pPr marL="7210638" indent="-9738" rtl="0">
              <a:spcBef>
                <a:spcPts val="0"/>
              </a:spcBef>
              <a:buFont typeface="Calibri"/>
              <a:buNone/>
              <a:defRPr/>
            </a:lvl4pPr>
            <a:lvl5pPr marL="9614184" indent="-283" rtl="0">
              <a:spcBef>
                <a:spcPts val="0"/>
              </a:spcBef>
              <a:buFont typeface="Calibri"/>
              <a:buNone/>
              <a:defRPr/>
            </a:lvl5pPr>
            <a:lvl6pPr marL="12017731" indent="-3530" rtl="0">
              <a:spcBef>
                <a:spcPts val="0"/>
              </a:spcBef>
              <a:buFont typeface="Calibri"/>
              <a:buNone/>
              <a:defRPr/>
            </a:lvl6pPr>
            <a:lvl7pPr marL="14421276" indent="-6776" rtl="0">
              <a:spcBef>
                <a:spcPts val="0"/>
              </a:spcBef>
              <a:buFont typeface="Calibri"/>
              <a:buNone/>
              <a:defRPr/>
            </a:lvl7pPr>
            <a:lvl8pPr marL="16824824" indent="-10024" rtl="0">
              <a:spcBef>
                <a:spcPts val="0"/>
              </a:spcBef>
              <a:buFont typeface="Calibri"/>
              <a:buNone/>
              <a:defRPr/>
            </a:lvl8pPr>
            <a:lvl9pPr marL="19228368" indent="-567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4"/>
          </p:nvPr>
        </p:nvSpPr>
        <p:spPr>
          <a:xfrm>
            <a:off x="22296123" y="10439400"/>
            <a:ext cx="19400519" cy="189661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2194558" y="1318262"/>
            <a:ext cx="39502080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2194564" y="1310640"/>
            <a:ext cx="14439903" cy="55778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17160240" y="1310641"/>
            <a:ext cx="24536398" cy="280949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2"/>
          </p:nvPr>
        </p:nvSpPr>
        <p:spPr>
          <a:xfrm>
            <a:off x="2194564" y="6888482"/>
            <a:ext cx="14439903" cy="225171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2403546" indent="-3245" rtl="0">
              <a:spcBef>
                <a:spcPts val="0"/>
              </a:spcBef>
              <a:buFont typeface="Calibri"/>
              <a:buNone/>
              <a:defRPr/>
            </a:lvl2pPr>
            <a:lvl3pPr marL="4807092" indent="-6491" rtl="0">
              <a:spcBef>
                <a:spcPts val="0"/>
              </a:spcBef>
              <a:buFont typeface="Calibri"/>
              <a:buNone/>
              <a:defRPr/>
            </a:lvl3pPr>
            <a:lvl4pPr marL="7210638" indent="-9738" rtl="0">
              <a:spcBef>
                <a:spcPts val="0"/>
              </a:spcBef>
              <a:buFont typeface="Calibri"/>
              <a:buNone/>
              <a:defRPr/>
            </a:lvl4pPr>
            <a:lvl5pPr marL="9614184" indent="-283" rtl="0">
              <a:spcBef>
                <a:spcPts val="0"/>
              </a:spcBef>
              <a:buFont typeface="Calibri"/>
              <a:buNone/>
              <a:defRPr/>
            </a:lvl5pPr>
            <a:lvl6pPr marL="12017731" indent="-3530" rtl="0">
              <a:spcBef>
                <a:spcPts val="0"/>
              </a:spcBef>
              <a:buFont typeface="Calibri"/>
              <a:buNone/>
              <a:defRPr/>
            </a:lvl6pPr>
            <a:lvl7pPr marL="14421276" indent="-6776" rtl="0">
              <a:spcBef>
                <a:spcPts val="0"/>
              </a:spcBef>
              <a:buFont typeface="Calibri"/>
              <a:buNone/>
              <a:defRPr/>
            </a:lvl7pPr>
            <a:lvl8pPr marL="16824824" indent="-10024" rtl="0">
              <a:spcBef>
                <a:spcPts val="0"/>
              </a:spcBef>
              <a:buFont typeface="Calibri"/>
              <a:buNone/>
              <a:defRPr/>
            </a:lvl8pPr>
            <a:lvl9pPr marL="19228368" indent="-567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8602982" y="23042881"/>
            <a:ext cx="26334720" cy="27203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pic" idx="2"/>
          </p:nvPr>
        </p:nvSpPr>
        <p:spPr>
          <a:xfrm>
            <a:off x="8602982" y="2941317"/>
            <a:ext cx="26334720" cy="1975104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8602982" y="25763223"/>
            <a:ext cx="26334720" cy="3863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2403546" indent="-3245" rtl="0">
              <a:spcBef>
                <a:spcPts val="0"/>
              </a:spcBef>
              <a:buFont typeface="Calibri"/>
              <a:buNone/>
              <a:defRPr/>
            </a:lvl2pPr>
            <a:lvl3pPr marL="4807092" indent="-6491" rtl="0">
              <a:spcBef>
                <a:spcPts val="0"/>
              </a:spcBef>
              <a:buFont typeface="Calibri"/>
              <a:buNone/>
              <a:defRPr/>
            </a:lvl3pPr>
            <a:lvl4pPr marL="7210638" indent="-9738" rtl="0">
              <a:spcBef>
                <a:spcPts val="0"/>
              </a:spcBef>
              <a:buFont typeface="Calibri"/>
              <a:buNone/>
              <a:defRPr/>
            </a:lvl4pPr>
            <a:lvl5pPr marL="9614184" indent="-283" rtl="0">
              <a:spcBef>
                <a:spcPts val="0"/>
              </a:spcBef>
              <a:buFont typeface="Calibri"/>
              <a:buNone/>
              <a:defRPr/>
            </a:lvl5pPr>
            <a:lvl6pPr marL="12017731" indent="-3530" rtl="0">
              <a:spcBef>
                <a:spcPts val="0"/>
              </a:spcBef>
              <a:buFont typeface="Calibri"/>
              <a:buNone/>
              <a:defRPr/>
            </a:lvl6pPr>
            <a:lvl7pPr marL="14421276" indent="-6776" rtl="0">
              <a:spcBef>
                <a:spcPts val="0"/>
              </a:spcBef>
              <a:buFont typeface="Calibri"/>
              <a:buNone/>
              <a:defRPr/>
            </a:lvl7pPr>
            <a:lvl8pPr marL="16824824" indent="-10024" rtl="0">
              <a:spcBef>
                <a:spcPts val="0"/>
              </a:spcBef>
              <a:buFont typeface="Calibri"/>
              <a:buNone/>
              <a:defRPr/>
            </a:lvl8pPr>
            <a:lvl9pPr marL="19228368" indent="-567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2194558" y="1318262"/>
            <a:ext cx="39502080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 rot="5400000">
            <a:off x="11083289" y="-1207766"/>
            <a:ext cx="21724621" cy="39502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802659" indent="-558058" algn="l" rtl="0">
              <a:spcBef>
                <a:spcPts val="336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3905762" indent="-400561" algn="l" rtl="0">
              <a:spcBef>
                <a:spcPts val="294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6008865" indent="-230365" algn="l" rtl="0">
              <a:spcBef>
                <a:spcPts val="252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8412411" indent="-373311" algn="l" rtl="0">
              <a:spcBef>
                <a:spcPts val="21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10815958" indent="-363857" algn="l" rtl="0">
              <a:spcBef>
                <a:spcPts val="21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13219505" indent="-367104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15623049" indent="-370349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18026596" indent="-373595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20430142" indent="-364142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 rot="5400000">
            <a:off x="22715220" y="10424165"/>
            <a:ext cx="28087320" cy="9875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 rot="5400000">
            <a:off x="2598420" y="914403"/>
            <a:ext cx="28087320" cy="288950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802659" indent="-558058" algn="l" rtl="0">
              <a:spcBef>
                <a:spcPts val="336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3905762" indent="-400561" algn="l" rtl="0">
              <a:spcBef>
                <a:spcPts val="294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6008865" indent="-230365" algn="l" rtl="0">
              <a:spcBef>
                <a:spcPts val="252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8412411" indent="-373311" algn="l" rtl="0">
              <a:spcBef>
                <a:spcPts val="21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10815958" indent="-363857" algn="l" rtl="0">
              <a:spcBef>
                <a:spcPts val="21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13219505" indent="-367104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15623049" indent="-370349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18026596" indent="-373595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20430142" indent="-364142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title"/>
          </p:nvPr>
        </p:nvSpPr>
        <p:spPr>
          <a:xfrm>
            <a:off x="2194558" y="1318262"/>
            <a:ext cx="39502080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2194558" y="7680963"/>
            <a:ext cx="39502080" cy="217246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802659" marR="0" indent="-558058" algn="l" rtl="0">
              <a:lnSpc>
                <a:spcPct val="100000"/>
              </a:lnSpc>
              <a:spcBef>
                <a:spcPts val="33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1pPr>
            <a:lvl2pPr marL="3905762" marR="0" indent="-400561" algn="l" rtl="0">
              <a:lnSpc>
                <a:spcPct val="100000"/>
              </a:lnSpc>
              <a:spcBef>
                <a:spcPts val="29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2pPr>
            <a:lvl3pPr marL="6008865" marR="0" indent="-230365" algn="l" rtl="0">
              <a:lnSpc>
                <a:spcPct val="100000"/>
              </a:lnSpc>
              <a:spcBef>
                <a:spcPts val="252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3pPr>
            <a:lvl4pPr marL="8412411" marR="0" indent="-373311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4pPr>
            <a:lvl5pPr marL="10815958" marR="0" indent="-363857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5pPr>
            <a:lvl6pPr marL="13219505" marR="0" indent="-367104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6pPr>
            <a:lvl7pPr marL="15623049" marR="0" indent="-370349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7pPr>
            <a:lvl8pPr marL="18026596" marR="0" indent="-373595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8pPr>
            <a:lvl9pPr marL="20430142" marR="0" indent="-364142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tiff"/><Relationship Id="rId3" Type="http://schemas.openxmlformats.org/officeDocument/2006/relationships/image" Target="../media/image1.png"/><Relationship Id="rId21" Type="http://schemas.openxmlformats.org/officeDocument/2006/relationships/image" Target="../media/image18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tiff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kdahlquist.github.io/GRNmap/" TargetMode="External"/><Relationship Id="rId11" Type="http://schemas.openxmlformats.org/officeDocument/2006/relationships/image" Target="../media/image8.jpg"/><Relationship Id="rId24" Type="http://schemas.openxmlformats.org/officeDocument/2006/relationships/image" Target="../media/image21.tiff"/><Relationship Id="rId5" Type="http://schemas.openxmlformats.org/officeDocument/2006/relationships/image" Target="../media/image3.jp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image" Target="../media/image2.jpg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17C00"/>
            </a:gs>
            <a:gs pos="1000">
              <a:srgbClr val="017C00"/>
            </a:gs>
            <a:gs pos="99000">
              <a:srgbClr val="003700"/>
            </a:gs>
            <a:gs pos="100000">
              <a:srgbClr val="003700"/>
            </a:gs>
          </a:gsLst>
          <a:lin ang="5400000" scaled="0"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39456670" y="21937450"/>
            <a:ext cx="3576307" cy="3899187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Shape 109"/>
          <p:cNvSpPr/>
          <p:nvPr/>
        </p:nvSpPr>
        <p:spPr>
          <a:xfrm>
            <a:off x="22515539" y="20513329"/>
            <a:ext cx="9918560" cy="117859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n-US" sz="2200" b="1" dirty="0" smtClean="0">
                <a:solidFill>
                  <a:schemeClr val="dk1"/>
                </a:solidFill>
              </a:rPr>
              <a:t>Mocha and Chai JavaScript </a:t>
            </a:r>
            <a:r>
              <a:rPr lang="en-US" sz="2200" b="1" smtClean="0">
                <a:solidFill>
                  <a:schemeClr val="dk1"/>
                </a:solidFill>
              </a:rPr>
              <a:t>testing </a:t>
            </a:r>
            <a:r>
              <a:rPr lang="en-US" sz="2200" b="1" smtClean="0">
                <a:solidFill>
                  <a:schemeClr val="dk1"/>
                </a:solidFill>
              </a:rPr>
              <a:t>framework</a:t>
            </a:r>
            <a:endParaRPr lang="en-US" sz="2200" b="1" dirty="0">
              <a:solidFill>
                <a:schemeClr val="dk1"/>
              </a:solidFill>
            </a:endParaRPr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 smtClean="0"/>
              <a:t>The unit testing framework consists of 216 passing tests covering over </a:t>
            </a:r>
          </a:p>
          <a:p>
            <a:pPr lvl="0">
              <a:buClr>
                <a:srgbClr val="000000"/>
              </a:buClr>
              <a:buSzPct val="100000"/>
            </a:pPr>
            <a:r>
              <a:rPr lang="en-US" sz="2200" dirty="0" smtClean="0"/>
              <a:t>   500 test files.</a:t>
            </a:r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 smtClean="0"/>
              <a:t>The addition of SIF and </a:t>
            </a:r>
            <a:r>
              <a:rPr lang="en-US" sz="2200" dirty="0" err="1" smtClean="0"/>
              <a:t>GraphML</a:t>
            </a:r>
            <a:r>
              <a:rPr lang="en-US" sz="2200" dirty="0" smtClean="0"/>
              <a:t> file format options besides the existing Excel imports, required re-organization of the testing framework.</a:t>
            </a:r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 smtClean="0"/>
              <a:t>Testing is now split into two different test groups, with </a:t>
            </a:r>
            <a:r>
              <a:rPr lang="en-US" sz="2200" i="1" dirty="0" smtClean="0"/>
              <a:t>semantic</a:t>
            </a:r>
            <a:r>
              <a:rPr lang="en-US" sz="2200" dirty="0" smtClean="0"/>
              <a:t> tests being file-format independent, and individualized </a:t>
            </a:r>
            <a:r>
              <a:rPr lang="en-US" sz="2200" i="1" dirty="0" smtClean="0"/>
              <a:t>syntactic</a:t>
            </a:r>
            <a:r>
              <a:rPr lang="en-US" sz="2200" dirty="0" smtClean="0"/>
              <a:t> tests being based on the different file formats.</a:t>
            </a:r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 smtClean="0"/>
              <a:t>Errors found in the semantic checker test are generally considered fatal, whereas most of the syntactic checker tests </a:t>
            </a:r>
            <a:r>
              <a:rPr lang="en-US" sz="2200" smtClean="0"/>
              <a:t>return </a:t>
            </a:r>
            <a:r>
              <a:rPr lang="en-US" sz="2200" smtClean="0"/>
              <a:t>warnings and still display the graph.</a:t>
            </a:r>
            <a:endParaRPr lang="en-US" sz="2200" dirty="0" smtClean="0"/>
          </a:p>
        </p:txBody>
      </p:sp>
      <p:sp>
        <p:nvSpPr>
          <p:cNvPr id="84" name="Shape 84"/>
          <p:cNvSpPr/>
          <p:nvPr/>
        </p:nvSpPr>
        <p:spPr>
          <a:xfrm>
            <a:off x="730112" y="706082"/>
            <a:ext cx="42736498" cy="496809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480700" tIns="240350" rIns="480700" bIns="240350" anchor="ctr" anchorCtr="0">
            <a:noAutofit/>
          </a:bodyPr>
          <a:lstStyle/>
          <a:p>
            <a:pPr lvl="0" algn="ctr">
              <a:buClr>
                <a:srgbClr val="014D00"/>
              </a:buClr>
              <a:buSzPct val="25000"/>
            </a:pPr>
            <a:r>
              <a:rPr lang="en-US" sz="9000" dirty="0">
                <a:solidFill>
                  <a:srgbClr val="014D00"/>
                </a:solidFill>
              </a:rPr>
              <a:t>Improved data interoperability for </a:t>
            </a:r>
            <a:r>
              <a:rPr lang="en-US" sz="9000" dirty="0" err="1">
                <a:solidFill>
                  <a:srgbClr val="014D00"/>
                </a:solidFill>
              </a:rPr>
              <a:t>GRNsight</a:t>
            </a:r>
            <a:r>
              <a:rPr lang="en-US" sz="9000" dirty="0">
                <a:solidFill>
                  <a:srgbClr val="014D00"/>
                </a:solidFill>
              </a:rPr>
              <a:t>: a web </a:t>
            </a:r>
            <a:r>
              <a:rPr lang="en-US" sz="9000" dirty="0" smtClean="0">
                <a:solidFill>
                  <a:srgbClr val="014D00"/>
                </a:solidFill>
              </a:rPr>
              <a:t>application</a:t>
            </a:r>
          </a:p>
          <a:p>
            <a:pPr lvl="0" algn="ctr">
              <a:buClr>
                <a:srgbClr val="014D00"/>
              </a:buClr>
              <a:buSzPct val="25000"/>
            </a:pPr>
            <a:r>
              <a:rPr lang="en-US" sz="9000" dirty="0" smtClean="0">
                <a:solidFill>
                  <a:srgbClr val="014D00"/>
                </a:solidFill>
              </a:rPr>
              <a:t>for </a:t>
            </a:r>
            <a:r>
              <a:rPr lang="en-US" sz="9000" dirty="0">
                <a:solidFill>
                  <a:srgbClr val="014D00"/>
                </a:solidFill>
              </a:rPr>
              <a:t>visualizing models of gene regulatory networks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D00"/>
              </a:buClr>
              <a:buSzPct val="25000"/>
              <a:buFont typeface="Arial"/>
              <a:buNone/>
            </a:pPr>
            <a:r>
              <a:rPr lang="en-US" sz="1400" b="0" i="0" u="none" strike="noStrike" cap="none" baseline="0" dirty="0" smtClean="0">
                <a:solidFill>
                  <a:srgbClr val="014D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endParaRPr lang="en-US" sz="1400" b="0" i="0" u="none" strike="noStrike" cap="none" baseline="0" dirty="0">
              <a:solidFill>
                <a:srgbClr val="014D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lvl="0" algn="ctr">
              <a:lnSpc>
                <a:spcPct val="80000"/>
              </a:lnSpc>
              <a:buClr>
                <a:schemeClr val="dk1"/>
              </a:buClr>
              <a:buSzPct val="25000"/>
            </a:pPr>
            <a:r>
              <a:rPr lang="en-US" sz="40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Mihir</a:t>
            </a:r>
            <a:r>
              <a:rPr lang="en-US" sz="40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40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Samdarshi</a:t>
            </a:r>
            <a:r>
              <a:rPr lang="en-US" sz="40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*, </a:t>
            </a:r>
            <a:r>
              <a:rPr lang="en-US" sz="40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Yeon</a:t>
            </a:r>
            <a:r>
              <a:rPr lang="en-US" sz="40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-Soo Shin**, Edward </a:t>
            </a:r>
            <a:r>
              <a:rPr lang="en-US" sz="40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Bachoura</a:t>
            </a:r>
            <a:r>
              <a:rPr lang="en-US" sz="40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**, Eileen Choe**,</a:t>
            </a:r>
            <a:r>
              <a:rPr lang="en-US" sz="4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4000" dirty="0" smtClean="0">
                <a:solidFill>
                  <a:schemeClr val="dk1"/>
                </a:solidFill>
              </a:rPr>
              <a:t>Nicole </a:t>
            </a:r>
            <a:r>
              <a:rPr lang="en-US" sz="4000" dirty="0">
                <a:solidFill>
                  <a:schemeClr val="dk1"/>
                </a:solidFill>
              </a:rPr>
              <a:t>A. Anguiano**, </a:t>
            </a:r>
            <a:r>
              <a:rPr lang="en-US" sz="4000" dirty="0" err="1" smtClean="0">
                <a:solidFill>
                  <a:schemeClr val="dk1"/>
                </a:solidFill>
              </a:rPr>
              <a:t>Anindita</a:t>
            </a:r>
            <a:r>
              <a:rPr lang="en-US" sz="4000" dirty="0" smtClean="0">
                <a:solidFill>
                  <a:schemeClr val="dk1"/>
                </a:solidFill>
              </a:rPr>
              <a:t> </a:t>
            </a:r>
            <a:r>
              <a:rPr lang="en-US" sz="4000" dirty="0" err="1">
                <a:solidFill>
                  <a:schemeClr val="dk1"/>
                </a:solidFill>
              </a:rPr>
              <a:t>Varshneya</a:t>
            </a:r>
            <a:r>
              <a:rPr lang="en-US" sz="4000" dirty="0">
                <a:solidFill>
                  <a:schemeClr val="dk1"/>
                </a:solidFill>
              </a:rPr>
              <a:t>*, John </a:t>
            </a:r>
            <a:r>
              <a:rPr lang="en-US" sz="40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David N. </a:t>
            </a:r>
            <a:r>
              <a:rPr lang="en-US" sz="40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Dionisio</a:t>
            </a:r>
            <a:r>
              <a:rPr lang="en-US" sz="40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**, Kam D. </a:t>
            </a:r>
            <a:r>
              <a:rPr lang="en-US" sz="40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Dahlquist</a:t>
            </a:r>
            <a:r>
              <a:rPr lang="en-US" sz="40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*</a:t>
            </a:r>
            <a:endParaRPr lang="en-US" sz="40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lvl="0" algn="ctr">
              <a:lnSpc>
                <a:spcPct val="80000"/>
              </a:lnSpc>
              <a:buClr>
                <a:schemeClr val="dk1"/>
              </a:buClr>
              <a:buSzPct val="25000"/>
            </a:pP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*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Department of Biology, </a:t>
            </a:r>
            <a:r>
              <a:rPr lang="en-US" sz="3200" dirty="0" smtClean="0">
                <a:solidFill>
                  <a:schemeClr val="dk1"/>
                </a:solidFill>
              </a:rPr>
              <a:t>**Department </a:t>
            </a:r>
            <a:r>
              <a:rPr lang="en-US" sz="3200" dirty="0">
                <a:solidFill>
                  <a:schemeClr val="dk1"/>
                </a:solidFill>
              </a:rPr>
              <a:t>of Electrical Engineering and Computer </a:t>
            </a:r>
            <a:r>
              <a:rPr lang="en-US" sz="3200" dirty="0" smtClean="0">
                <a:solidFill>
                  <a:schemeClr val="dk1"/>
                </a:solidFill>
              </a:rPr>
              <a:t>Science,</a:t>
            </a:r>
            <a:r>
              <a:rPr lang="en-US" sz="32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3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Loyola 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Marymount University, 1 LMU Drive, Los Angeles, CA 90045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14D00"/>
              </a:buClr>
              <a:buSzPct val="25000"/>
              <a:buFont typeface="Arial"/>
              <a:buNone/>
            </a:pPr>
            <a:r>
              <a:rPr lang="en-US" sz="3800" b="0" i="0" u="none" strike="noStrike" cap="none" baseline="0" dirty="0">
                <a:solidFill>
                  <a:srgbClr val="014D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http://dondi.github.io/GRNsight/</a:t>
            </a:r>
          </a:p>
        </p:txBody>
      </p:sp>
      <p:pic>
        <p:nvPicPr>
          <p:cNvPr id="113" name="Shape 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82061" y="1314415"/>
            <a:ext cx="4366973" cy="2194163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hape 90"/>
          <p:cNvSpPr/>
          <p:nvPr/>
        </p:nvSpPr>
        <p:spPr>
          <a:xfrm>
            <a:off x="726713" y="7312237"/>
            <a:ext cx="10291175" cy="70017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The central dogma of molecular </a:t>
            </a:r>
            <a:r>
              <a:rPr lang="en-US" sz="22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biology </a:t>
            </a:r>
            <a:r>
              <a:rPr lang="en-US" sz="2200" b="0" i="0" u="none" strike="noStrike" cap="none" baseline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describes how </a:t>
            </a:r>
            <a:r>
              <a:rPr lang="en-US" sz="2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the flow of information in a cell during gene </a:t>
            </a:r>
            <a:r>
              <a:rPr lang="en-US" sz="22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expression </a:t>
            </a:r>
            <a:r>
              <a:rPr lang="en-US" sz="2200" b="0" i="0" u="none" strike="noStrike" cap="none" baseline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goes from </a:t>
            </a:r>
            <a:r>
              <a:rPr lang="en-US" sz="2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DNA to RNA to protein.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Transcription factors control gene expression by binding to regulatory DNA sequences.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Activators increase gene expression.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Repressors decrease gene expression.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Transcription factors are themselves proteins encoded by genes.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4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4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                </a:t>
            </a:r>
            <a:r>
              <a:rPr lang="en-US" sz="15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Freeman (2002)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 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gene regulatory network (GRN) consists of genes, transcription factors, and the regulatory connections between them, which govern the level of expression of mRNA and proteins from those genes</a:t>
            </a: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.</a:t>
            </a: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Each </a:t>
            </a:r>
            <a:r>
              <a:rPr lang="en-US" sz="2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node in a GRN graph 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represents the gene, </a:t>
            </a: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mRNA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, and </a:t>
            </a: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protein 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expressed from </a:t>
            </a:r>
            <a:r>
              <a:rPr lang="en-US" sz="22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the </a:t>
            </a:r>
            <a:r>
              <a:rPr lang="en-US" sz="2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gene;</a:t>
            </a:r>
            <a:r>
              <a:rPr lang="en-US" sz="2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e</a:t>
            </a:r>
            <a:r>
              <a:rPr lang="en-US" sz="2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ach 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edge represents a regulatory relationship.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All the nodes are transcription factors themselves.</a:t>
            </a:r>
          </a:p>
        </p:txBody>
      </p:sp>
      <p:sp>
        <p:nvSpPr>
          <p:cNvPr id="58" name="Shape 91"/>
          <p:cNvSpPr/>
          <p:nvPr/>
        </p:nvSpPr>
        <p:spPr>
          <a:xfrm>
            <a:off x="1751903" y="11919766"/>
            <a:ext cx="191585" cy="248205"/>
          </a:xfrm>
          <a:prstGeom prst="rect">
            <a:avLst/>
          </a:prstGeom>
          <a:solidFill>
            <a:schemeClr val="lt1"/>
          </a:solidFill>
          <a:ln w="9525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95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61" name="Shape 117"/>
          <p:cNvPicPr preferRelativeResize="0"/>
          <p:nvPr/>
        </p:nvPicPr>
        <p:blipFill rotWithShape="1">
          <a:blip r:embed="rId4">
            <a:alphaModFix/>
          </a:blip>
          <a:srcRect r="10182"/>
          <a:stretch/>
        </p:blipFill>
        <p:spPr>
          <a:xfrm>
            <a:off x="1680221" y="9845694"/>
            <a:ext cx="2490747" cy="208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118"/>
          <p:cNvPicPr preferRelativeResize="0"/>
          <p:nvPr/>
        </p:nvPicPr>
        <p:blipFill rotWithShape="1">
          <a:blip r:embed="rId5">
            <a:alphaModFix/>
          </a:blip>
          <a:srcRect l="27345" t="34020" b="29849"/>
          <a:stretch/>
        </p:blipFill>
        <p:spPr>
          <a:xfrm>
            <a:off x="4757709" y="9997166"/>
            <a:ext cx="5101933" cy="190324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100"/>
          <p:cNvSpPr/>
          <p:nvPr/>
        </p:nvSpPr>
        <p:spPr>
          <a:xfrm>
            <a:off x="33101988" y="17954507"/>
            <a:ext cx="9921300" cy="928674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>
                <a:solidFill>
                  <a:srgbClr val="017C00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Future Directions</a:t>
            </a:r>
          </a:p>
        </p:txBody>
      </p:sp>
      <p:sp>
        <p:nvSpPr>
          <p:cNvPr id="70" name="Shape 101"/>
          <p:cNvSpPr/>
          <p:nvPr/>
        </p:nvSpPr>
        <p:spPr>
          <a:xfrm>
            <a:off x="33101988" y="26205821"/>
            <a:ext cx="9924299" cy="935099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>
                <a:solidFill>
                  <a:srgbClr val="017C00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Acknowledgments</a:t>
            </a:r>
          </a:p>
        </p:txBody>
      </p:sp>
      <p:sp>
        <p:nvSpPr>
          <p:cNvPr id="71" name="Shape 102"/>
          <p:cNvSpPr/>
          <p:nvPr/>
        </p:nvSpPr>
        <p:spPr>
          <a:xfrm>
            <a:off x="33104987" y="28838965"/>
            <a:ext cx="9921300" cy="935099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017C00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References</a:t>
            </a:r>
          </a:p>
        </p:txBody>
      </p:sp>
      <p:sp>
        <p:nvSpPr>
          <p:cNvPr id="72" name="Shape 103"/>
          <p:cNvSpPr/>
          <p:nvPr/>
        </p:nvSpPr>
        <p:spPr>
          <a:xfrm>
            <a:off x="33101988" y="18883181"/>
            <a:ext cx="9910112" cy="18521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dk1"/>
                </a:solidFill>
              </a:rPr>
              <a:t>Further expand and refine the unit testing framework.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dk1"/>
                </a:solidFill>
              </a:rPr>
              <a:t>Allow users to set edge thickness normalization values so that different graphs can be compared on the same scale.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dk1"/>
                </a:solidFill>
              </a:rPr>
              <a:t>Calculate and present graph statistics, such as </a:t>
            </a:r>
            <a:r>
              <a:rPr lang="en-US" sz="2200" dirty="0" err="1" smtClean="0">
                <a:solidFill>
                  <a:schemeClr val="dk1"/>
                </a:solidFill>
              </a:rPr>
              <a:t>betweenness</a:t>
            </a:r>
            <a:r>
              <a:rPr lang="en-US" sz="2200" dirty="0" smtClean="0">
                <a:solidFill>
                  <a:schemeClr val="dk1"/>
                </a:solidFill>
              </a:rPr>
              <a:t> centrality.</a:t>
            </a:r>
            <a:endParaRPr lang="en-US" sz="2200" dirty="0">
              <a:solidFill>
                <a:schemeClr val="dk1"/>
              </a:solidFill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Add new graph layout options.</a:t>
            </a:r>
            <a:endParaRPr lang="en-US"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75" name="Shape 111"/>
          <p:cNvSpPr/>
          <p:nvPr/>
        </p:nvSpPr>
        <p:spPr>
          <a:xfrm>
            <a:off x="33102001" y="27140925"/>
            <a:ext cx="9921300" cy="1490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6538" marR="0" lvl="0" indent="-2333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This work is partially supported by NSF award 0921038 </a:t>
            </a:r>
            <a:r>
              <a:rPr lang="en-US" sz="22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(</a:t>
            </a:r>
            <a:r>
              <a:rPr lang="en-US" sz="2200" b="0" i="0" u="none" strike="noStrike" cap="none" baseline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K.D.D., B.G.F.),</a:t>
            </a:r>
            <a:r>
              <a:rPr lang="en-US" sz="2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a Kadner-Pitts Research Grant (K.D.D.), </a:t>
            </a:r>
            <a:r>
              <a:rPr lang="en-US" sz="2200" b="0" i="0" u="none" strike="noStrike" cap="none" baseline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the </a:t>
            </a:r>
            <a:r>
              <a:rPr lang="en-US" sz="2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Loyola Marymount University Rains Research Assistant Program </a:t>
            </a:r>
            <a:r>
              <a:rPr lang="en-US" sz="22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(</a:t>
            </a:r>
            <a:r>
              <a:rPr lang="en-US" sz="2200" b="0" i="0" u="none" strike="noStrike" cap="none" baseline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N.A.A.),</a:t>
            </a:r>
            <a:r>
              <a:rPr lang="en-US" sz="2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22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and the Loyola Marymount University Summer Undergraduate Research Program </a:t>
            </a:r>
            <a:r>
              <a:rPr lang="en-US" sz="2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(A.V.).</a:t>
            </a:r>
            <a:r>
              <a:rPr lang="en-US" sz="2200" b="0" i="0" u="none" strike="noStrike" cap="none" baseline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endParaRPr lang="en-US" sz="22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76" name="Shape 112"/>
          <p:cNvSpPr/>
          <p:nvPr/>
        </p:nvSpPr>
        <p:spPr>
          <a:xfrm>
            <a:off x="33111677" y="29774162"/>
            <a:ext cx="9921300" cy="25203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6538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1150" smtClean="0"/>
              <a:t>Cytoscape: http://cytoscape.org</a:t>
            </a:r>
          </a:p>
          <a:p>
            <a:pPr marL="236538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1150" smtClean="0"/>
              <a:t>Dahlquist</a:t>
            </a:r>
            <a:r>
              <a:rPr lang="en-US" sz="1150" dirty="0"/>
              <a:t>, K.D., </a:t>
            </a:r>
            <a:r>
              <a:rPr lang="en-US" sz="1150" dirty="0" err="1"/>
              <a:t>Dionisio</a:t>
            </a:r>
            <a:r>
              <a:rPr lang="en-US" sz="1150" dirty="0"/>
              <a:t>, J.D.N., Fitzpatrick, B.G., Anguiano, N.A., </a:t>
            </a:r>
            <a:r>
              <a:rPr lang="en-US" sz="1150" dirty="0" err="1"/>
              <a:t>Varshneya</a:t>
            </a:r>
            <a:r>
              <a:rPr lang="en-US" sz="1150" dirty="0"/>
              <a:t>, A., Southwick, B.J., </a:t>
            </a:r>
            <a:r>
              <a:rPr lang="en-US" sz="1150" dirty="0" err="1"/>
              <a:t>Samdarshi</a:t>
            </a:r>
            <a:r>
              <a:rPr lang="en-US" sz="1150" dirty="0"/>
              <a:t>, M. (2016) </a:t>
            </a:r>
            <a:r>
              <a:rPr lang="en-US" sz="1150" dirty="0" err="1"/>
              <a:t>GRNsight</a:t>
            </a:r>
            <a:r>
              <a:rPr lang="en-US" sz="1150" dirty="0"/>
              <a:t>: a web application and service for visualizing models of small- to medium-scale gene regulatory networks. </a:t>
            </a:r>
            <a:r>
              <a:rPr lang="en-US" sz="1150" i="1" dirty="0" err="1"/>
              <a:t>PeerJ</a:t>
            </a:r>
            <a:r>
              <a:rPr lang="en-US" sz="1150" i="1" dirty="0"/>
              <a:t> Computer Science</a:t>
            </a:r>
            <a:r>
              <a:rPr lang="en-US" sz="1150" dirty="0"/>
              <a:t> 2:e85</a:t>
            </a:r>
            <a:r>
              <a:rPr lang="en-US" sz="1150"/>
              <a:t>. </a:t>
            </a:r>
            <a:r>
              <a:rPr lang="en-US" sz="1150" smtClean="0"/>
              <a:t>DOI: </a:t>
            </a:r>
            <a:r>
              <a:rPr lang="en-US" sz="1150" dirty="0"/>
              <a:t>10.7717/peerj-cs.85).</a:t>
            </a:r>
          </a:p>
          <a:p>
            <a:pPr marL="236538" lvl="0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1150" dirty="0" err="1"/>
              <a:t>Dahlquist</a:t>
            </a:r>
            <a:r>
              <a:rPr lang="en-US" sz="1150" dirty="0"/>
              <a:t>, K.D., Fitzpatrick, B.G., Camacho, E.T., </a:t>
            </a:r>
            <a:r>
              <a:rPr lang="en-US" sz="1150" dirty="0" err="1"/>
              <a:t>Entzminger</a:t>
            </a:r>
            <a:r>
              <a:rPr lang="en-US" sz="1150" dirty="0"/>
              <a:t>, S.D., and </a:t>
            </a:r>
            <a:r>
              <a:rPr lang="en-US" sz="1150" dirty="0" err="1"/>
              <a:t>Wanner</a:t>
            </a:r>
            <a:r>
              <a:rPr lang="en-US" sz="1150" dirty="0"/>
              <a:t>, N.C. (2015) Parameter Estimation for Gene Regulatory Networks from Microarray Data: Cold Shock Response in Saccharomyces cerevisiae. </a:t>
            </a:r>
            <a:r>
              <a:rPr lang="en-US" sz="1150" i="1" dirty="0"/>
              <a:t>Bulletin of Mathematical Biology</a:t>
            </a:r>
            <a:r>
              <a:rPr lang="en-US" sz="1150" dirty="0"/>
              <a:t>, </a:t>
            </a:r>
            <a:r>
              <a:rPr lang="en-US" sz="1150" i="1" dirty="0"/>
              <a:t>77</a:t>
            </a:r>
            <a:r>
              <a:rPr lang="en-US" sz="1150" dirty="0"/>
              <a:t>(8), 1457-1492, DOI: 10.1007/s11538-015-0092-6</a:t>
            </a:r>
          </a:p>
          <a:p>
            <a:pPr marL="236538" lvl="0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1150" dirty="0"/>
              <a:t>D3.js: http://d3js.org/</a:t>
            </a:r>
          </a:p>
          <a:p>
            <a:pPr marL="236538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1150"/>
              <a:t>Freeman, S</a:t>
            </a:r>
            <a:r>
              <a:rPr lang="en-US" sz="1150"/>
              <a:t>., </a:t>
            </a:r>
            <a:r>
              <a:rPr lang="en-US" sz="1150" smtClean="0"/>
              <a:t>(</a:t>
            </a:r>
            <a:r>
              <a:rPr lang="en-US" sz="1150"/>
              <a:t>2002). </a:t>
            </a:r>
            <a:r>
              <a:rPr lang="en-US" sz="1150" i="1"/>
              <a:t>Biological </a:t>
            </a:r>
            <a:r>
              <a:rPr lang="en-US" sz="1150" i="1" smtClean="0"/>
              <a:t>science</a:t>
            </a:r>
            <a:r>
              <a:rPr lang="en-US" sz="1150" smtClean="0"/>
              <a:t>, 1</a:t>
            </a:r>
            <a:r>
              <a:rPr lang="en-US" sz="1150" baseline="30000" smtClean="0"/>
              <a:t>st</a:t>
            </a:r>
            <a:r>
              <a:rPr lang="en-US" sz="1150" smtClean="0"/>
              <a:t> edition. </a:t>
            </a:r>
            <a:r>
              <a:rPr lang="en-US" sz="1150"/>
              <a:t>Upper Saddle River, NJ:: Prentice </a:t>
            </a:r>
            <a:r>
              <a:rPr lang="en-US" sz="1150"/>
              <a:t>Hall</a:t>
            </a:r>
            <a:r>
              <a:rPr lang="en-US" sz="1150" smtClean="0"/>
              <a:t>.</a:t>
            </a:r>
          </a:p>
          <a:p>
            <a:pPr marL="236538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1150" smtClean="0"/>
              <a:t>Gephi: https://gephi.org</a:t>
            </a:r>
            <a:endParaRPr lang="en-US" sz="1150" smtClean="0"/>
          </a:p>
          <a:p>
            <a:pPr marL="236538" lvl="0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1150" smtClean="0"/>
              <a:t>GRNmap</a:t>
            </a:r>
            <a:r>
              <a:rPr lang="en-US" sz="1150" dirty="0"/>
              <a:t>: </a:t>
            </a:r>
            <a:r>
              <a:rPr lang="en-US" sz="1150" dirty="0">
                <a:hlinkClick r:id="rId6"/>
              </a:rPr>
              <a:t>http://kdahlquist.github.io/GRNmap/</a:t>
            </a:r>
            <a:endParaRPr lang="en-US" sz="1150" dirty="0"/>
          </a:p>
          <a:p>
            <a:pPr marL="236538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1150" dirty="0"/>
              <a:t>Teixeira, M. C., Monteiro, P. T., </a:t>
            </a:r>
            <a:r>
              <a:rPr lang="en-US" sz="1150" dirty="0" err="1"/>
              <a:t>Guerreiro</a:t>
            </a:r>
            <a:r>
              <a:rPr lang="en-US" sz="1150" dirty="0"/>
              <a:t>, J. F., </a:t>
            </a:r>
            <a:r>
              <a:rPr lang="en-US" sz="1150" dirty="0" err="1"/>
              <a:t>Gonçalves</a:t>
            </a:r>
            <a:r>
              <a:rPr lang="en-US" sz="1150" dirty="0"/>
              <a:t>, J. P., Mira, N. P., dos Santos, S. C., ... &amp; Madeira, S. C. (2014). The YEASTRACT database: an upgraded information system for the analysis of gene and genomic transcription regulation in Saccharomyces cerevisiae. </a:t>
            </a:r>
            <a:r>
              <a:rPr lang="en-US" sz="1150" i="1" dirty="0"/>
              <a:t>Nucleic Acids Research</a:t>
            </a:r>
            <a:r>
              <a:rPr lang="en-US" sz="1150" dirty="0"/>
              <a:t>, </a:t>
            </a:r>
            <a:r>
              <a:rPr lang="en-US" sz="1150" i="1" dirty="0"/>
              <a:t>42</a:t>
            </a:r>
            <a:r>
              <a:rPr lang="en-US" sz="1150" dirty="0"/>
              <a:t>(D1), D161-D166, DOI: 10.1093/</a:t>
            </a:r>
            <a:r>
              <a:rPr lang="en-US" sz="1150" dirty="0" err="1"/>
              <a:t>nar</a:t>
            </a:r>
            <a:r>
              <a:rPr lang="en-US" sz="1150" dirty="0"/>
              <a:t>/gkt1015</a:t>
            </a:r>
          </a:p>
        </p:txBody>
      </p:sp>
      <p:sp>
        <p:nvSpPr>
          <p:cNvPr id="137" name="Shape 99"/>
          <p:cNvSpPr/>
          <p:nvPr/>
        </p:nvSpPr>
        <p:spPr>
          <a:xfrm>
            <a:off x="726714" y="6144071"/>
            <a:ext cx="10291174" cy="1194134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Arial"/>
              <a:buNone/>
            </a:pPr>
            <a:r>
              <a:rPr lang="en-US" sz="3600" b="0" i="0" u="none" strike="noStrike" cap="none" baseline="0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Gene Regulatory</a:t>
            </a:r>
            <a:r>
              <a:rPr lang="en-US" sz="3600" b="0" i="0" u="none" strike="noStrike" cap="none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3600" b="0" i="0" u="none" strike="noStrike" cap="none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Networks </a:t>
            </a:r>
            <a:r>
              <a:rPr lang="en-US" sz="3600" b="0" i="0" u="none" strike="noStrike" cap="none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(GRNs) Can </a:t>
            </a:r>
            <a:r>
              <a:rPr lang="en-US" sz="3600" b="0" i="0" u="none" strike="noStrike" cap="none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Be </a:t>
            </a:r>
            <a:r>
              <a:rPr lang="en-US" sz="3600" b="0" i="0" u="none" strike="noStrike" cap="none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Illustrated </a:t>
            </a:r>
            <a:r>
              <a:rPr lang="en-US" sz="3600" b="0" i="0" u="none" strike="noStrike" cap="none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by </a:t>
            </a:r>
            <a:r>
              <a:rPr lang="en-US" sz="3600" b="0" i="0" u="none" strike="noStrike" cap="none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Directed Graphs</a:t>
            </a:r>
            <a:endParaRPr lang="en-US" sz="3600" b="0" i="0" u="none" strike="noStrike" cap="none" baseline="0" dirty="0">
              <a:solidFill>
                <a:srgbClr val="017C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40" name="Shape 87"/>
          <p:cNvSpPr/>
          <p:nvPr/>
        </p:nvSpPr>
        <p:spPr>
          <a:xfrm>
            <a:off x="11758921" y="7053015"/>
            <a:ext cx="20664029" cy="118081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lang="en-US" sz="2200" b="0" i="0" u="none" strike="noStrike" cap="none" baseline="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lang="en-US" sz="22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41" name="Shape 87"/>
          <p:cNvSpPr/>
          <p:nvPr/>
        </p:nvSpPr>
        <p:spPr>
          <a:xfrm>
            <a:off x="11772129" y="20541038"/>
            <a:ext cx="10493316" cy="117850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lang="en-US" sz="2400" b="1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42" name="Shape 96"/>
          <p:cNvSpPr/>
          <p:nvPr/>
        </p:nvSpPr>
        <p:spPr>
          <a:xfrm>
            <a:off x="11772129" y="19352127"/>
            <a:ext cx="10493315" cy="1188911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Arial"/>
              <a:buNone/>
            </a:pPr>
            <a:r>
              <a:rPr lang="en-US" sz="3000" b="0" i="0" u="none" strike="noStrike" cap="none" baseline="0" dirty="0" err="1" smtClean="0">
                <a:solidFill>
                  <a:srgbClr val="017C00"/>
                </a:solidFill>
                <a:sym typeface="Arial"/>
                <a:rtl val="0"/>
              </a:rPr>
              <a:t>GRNsight</a:t>
            </a:r>
            <a:r>
              <a:rPr lang="en-US" sz="3000" b="0" i="0" u="none" strike="noStrike" cap="none" baseline="0" dirty="0" smtClean="0">
                <a:solidFill>
                  <a:srgbClr val="017C00"/>
                </a:solidFill>
                <a:sym typeface="Arial"/>
                <a:rtl val="0"/>
              </a:rPr>
              <a:t> Has</a:t>
            </a:r>
            <a:r>
              <a:rPr lang="en-US" sz="3000" b="0" i="0" u="none" strike="noStrike" cap="none" dirty="0" smtClean="0">
                <a:solidFill>
                  <a:srgbClr val="017C00"/>
                </a:solidFill>
                <a:sym typeface="Arial"/>
                <a:rtl val="0"/>
              </a:rPr>
              <a:t> </a:t>
            </a:r>
            <a:r>
              <a:rPr lang="en-US" sz="3000" dirty="0">
                <a:solidFill>
                  <a:srgbClr val="017C00"/>
                </a:solidFill>
              </a:rPr>
              <a:t>S</a:t>
            </a:r>
            <a:r>
              <a:rPr lang="en-US" sz="3000" b="0" i="0" u="none" strike="noStrike" cap="none" dirty="0" smtClean="0">
                <a:solidFill>
                  <a:srgbClr val="017C00"/>
                </a:solidFill>
                <a:sym typeface="Arial"/>
                <a:rtl val="0"/>
              </a:rPr>
              <a:t>ophisticated </a:t>
            </a:r>
            <a:r>
              <a:rPr lang="en-US" sz="3000" dirty="0">
                <a:solidFill>
                  <a:srgbClr val="017C00"/>
                </a:solidFill>
              </a:rPr>
              <a:t>A</a:t>
            </a:r>
            <a:r>
              <a:rPr lang="en-US" sz="3000" b="0" i="0" u="none" strike="noStrike" cap="none" dirty="0" smtClean="0">
                <a:solidFill>
                  <a:srgbClr val="017C00"/>
                </a:solidFill>
                <a:sym typeface="Arial"/>
                <a:rtl val="0"/>
              </a:rPr>
              <a:t>rchitecture and </a:t>
            </a:r>
            <a:r>
              <a:rPr lang="en-US" sz="3000" b="0" i="0" u="none" strike="noStrike" cap="none" smtClean="0">
                <a:solidFill>
                  <a:srgbClr val="017C00"/>
                </a:solidFill>
                <a:sym typeface="Arial"/>
                <a:rtl val="0"/>
              </a:rPr>
              <a:t>Follows </a:t>
            </a:r>
            <a:endParaRPr lang="en-US" sz="3000" b="0" i="0" u="none" strike="noStrike" cap="none" smtClean="0">
              <a:solidFill>
                <a:srgbClr val="017C00"/>
              </a:solidFill>
              <a:sym typeface="Arial"/>
              <a:rtl val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Arial"/>
              <a:buNone/>
            </a:pPr>
            <a:r>
              <a:rPr lang="en-US" sz="3000" b="0" i="0" u="none" strike="noStrike" cap="none" smtClean="0">
                <a:solidFill>
                  <a:srgbClr val="017C00"/>
                </a:solidFill>
                <a:sym typeface="Arial"/>
                <a:rtl val="0"/>
              </a:rPr>
              <a:t>Open </a:t>
            </a:r>
            <a:r>
              <a:rPr lang="en-US" sz="3000" b="0" i="0" u="none" strike="noStrike" cap="none" dirty="0" smtClean="0">
                <a:solidFill>
                  <a:srgbClr val="017C00"/>
                </a:solidFill>
                <a:sym typeface="Arial"/>
                <a:rtl val="0"/>
              </a:rPr>
              <a:t>Source </a:t>
            </a:r>
            <a:r>
              <a:rPr lang="en-US" sz="3000" dirty="0">
                <a:solidFill>
                  <a:srgbClr val="017C00"/>
                </a:solidFill>
              </a:rPr>
              <a:t>D</a:t>
            </a:r>
            <a:r>
              <a:rPr lang="en-US" sz="3000" b="0" i="0" u="none" strike="noStrike" cap="none" dirty="0" smtClean="0">
                <a:solidFill>
                  <a:srgbClr val="017C00"/>
                </a:solidFill>
                <a:sym typeface="Arial"/>
                <a:rtl val="0"/>
              </a:rPr>
              <a:t>evelopment Practices</a:t>
            </a:r>
            <a:endParaRPr lang="en-US" sz="3000" b="0" i="0" u="none" strike="noStrike" cap="none" baseline="0" dirty="0">
              <a:solidFill>
                <a:srgbClr val="017C00"/>
              </a:solidFill>
              <a:sym typeface="Arial"/>
              <a:rtl val="0"/>
            </a:endParaRPr>
          </a:p>
        </p:txBody>
      </p:sp>
      <p:sp>
        <p:nvSpPr>
          <p:cNvPr id="143" name="Shape 120"/>
          <p:cNvSpPr/>
          <p:nvPr/>
        </p:nvSpPr>
        <p:spPr>
          <a:xfrm>
            <a:off x="11758921" y="6130716"/>
            <a:ext cx="20664028" cy="935227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Arial"/>
              <a:buNone/>
            </a:pPr>
            <a:r>
              <a:rPr lang="en-US" sz="3600" b="0" i="0" u="none" strike="noStrike" cap="none" baseline="0" dirty="0" err="1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GRNsight</a:t>
            </a:r>
            <a:r>
              <a:rPr lang="en-US" sz="3600" b="0" i="0" u="none" strike="noStrike" cap="none" baseline="0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Automatically Lays </a:t>
            </a:r>
            <a:r>
              <a:rPr lang="en-US" sz="3600" dirty="0">
                <a:solidFill>
                  <a:srgbClr val="017C00"/>
                </a:solidFill>
              </a:rPr>
              <a:t>O</a:t>
            </a:r>
            <a:r>
              <a:rPr lang="en-US" sz="3600" b="0" i="0" u="none" strike="noStrike" cap="none" baseline="0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ut </a:t>
            </a:r>
            <a:r>
              <a:rPr lang="en-US" sz="3600" b="0" i="0" u="none" strike="noStrike" cap="none" baseline="0" dirty="0" err="1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Unweighted</a:t>
            </a:r>
            <a:r>
              <a:rPr lang="en-US" sz="3600" b="0" i="0" u="none" strike="noStrike" cap="none" baseline="0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and </a:t>
            </a:r>
            <a:r>
              <a:rPr lang="en-US" sz="3600" b="0" i="0" u="none" strike="noStrike" cap="none" baseline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Weighted </a:t>
            </a:r>
            <a:r>
              <a:rPr lang="en-US" sz="3600" b="0" i="0" u="none" strike="noStrike" cap="none" baseline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Network Graphs</a:t>
            </a:r>
            <a:endParaRPr lang="en-US" sz="3600" b="0" i="0" u="none" strike="noStrike" cap="none" baseline="0" dirty="0">
              <a:solidFill>
                <a:srgbClr val="017C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885818" y="20858142"/>
            <a:ext cx="1007194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ct val="25000"/>
            </a:pPr>
            <a:r>
              <a:rPr lang="en-US" sz="2200" b="1" dirty="0" err="1">
                <a:solidFill>
                  <a:schemeClr val="dk1"/>
                </a:solidFill>
              </a:rPr>
              <a:t>GRNsight</a:t>
            </a:r>
            <a:r>
              <a:rPr lang="en-US" sz="2200" b="1" dirty="0">
                <a:solidFill>
                  <a:schemeClr val="dk1"/>
                </a:solidFill>
              </a:rPr>
              <a:t> has a service-oriented architecture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err="1">
                <a:solidFill>
                  <a:schemeClr val="dk1"/>
                </a:solidFill>
              </a:rPr>
              <a:t>GRNsight</a:t>
            </a:r>
            <a:r>
              <a:rPr lang="en-US" sz="2200" dirty="0">
                <a:solidFill>
                  <a:schemeClr val="dk1"/>
                </a:solidFill>
              </a:rPr>
              <a:t> has two pieces: a server and a web client.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The server uses the </a:t>
            </a:r>
            <a:r>
              <a:rPr lang="en-US" sz="2200" dirty="0" err="1" smtClean="0">
                <a:solidFill>
                  <a:schemeClr val="dk1"/>
                </a:solidFill>
              </a:rPr>
              <a:t>node.js</a:t>
            </a:r>
            <a:r>
              <a:rPr lang="en-US" sz="2200" dirty="0" smtClean="0">
                <a:solidFill>
                  <a:schemeClr val="dk1"/>
                </a:solidFill>
              </a:rPr>
              <a:t> </a:t>
            </a:r>
            <a:r>
              <a:rPr lang="en-US" sz="2200" dirty="0">
                <a:solidFill>
                  <a:schemeClr val="dk1"/>
                </a:solidFill>
              </a:rPr>
              <a:t>framework to receive and parse the </a:t>
            </a:r>
            <a:r>
              <a:rPr lang="en-US" sz="2200">
                <a:solidFill>
                  <a:schemeClr val="dk1"/>
                </a:solidFill>
              </a:rPr>
              <a:t>Excel </a:t>
            </a:r>
            <a:r>
              <a:rPr lang="en-US" sz="2200" smtClean="0">
                <a:solidFill>
                  <a:schemeClr val="dk1"/>
                </a:solidFill>
              </a:rPr>
              <a:t>spreadsheet, SIF, or GraphML file </a:t>
            </a:r>
            <a:r>
              <a:rPr lang="en-US" sz="2200" dirty="0">
                <a:solidFill>
                  <a:schemeClr val="dk1"/>
                </a:solidFill>
              </a:rPr>
              <a:t>uploaded by the user.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The web client receives the data from the server and generates the graph visualization</a:t>
            </a:r>
            <a:r>
              <a:rPr lang="en-US" sz="2200" dirty="0" smtClean="0">
                <a:solidFill>
                  <a:schemeClr val="dk1"/>
                </a:solidFill>
              </a:rPr>
              <a:t>.</a:t>
            </a:r>
            <a:endParaRPr lang="en-US" sz="2200" dirty="0">
              <a:solidFill>
                <a:schemeClr val="dk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/>
          <a:srcRect t="24190" r="6556" b="40704"/>
          <a:stretch/>
        </p:blipFill>
        <p:spPr>
          <a:xfrm>
            <a:off x="11926783" y="7992689"/>
            <a:ext cx="4257659" cy="999731"/>
          </a:xfrm>
          <a:prstGeom prst="rect">
            <a:avLst/>
          </a:prstGeom>
        </p:spPr>
      </p:pic>
      <p:pic>
        <p:nvPicPr>
          <p:cNvPr id="147" name="Shape 1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8230786" y="8121879"/>
            <a:ext cx="3532692" cy="170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9"/>
          <a:srcRect l="18715"/>
          <a:stretch/>
        </p:blipFill>
        <p:spPr>
          <a:xfrm>
            <a:off x="18694275" y="7427495"/>
            <a:ext cx="9043491" cy="622599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6193270" y="8121879"/>
            <a:ext cx="64158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674725" y="7526978"/>
            <a:ext cx="26937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Excel Spreadsheet</a:t>
            </a:r>
            <a:endParaRPr lang="en-US" sz="2200" b="1" dirty="0"/>
          </a:p>
        </p:txBody>
      </p:sp>
      <p:sp>
        <p:nvSpPr>
          <p:cNvPr id="152" name="TextBox 151"/>
          <p:cNvSpPr txBox="1"/>
          <p:nvPr/>
        </p:nvSpPr>
        <p:spPr>
          <a:xfrm>
            <a:off x="27705396" y="7428149"/>
            <a:ext cx="45834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 </a:t>
            </a:r>
            <a:r>
              <a:rPr lang="en-US" sz="2200" b="1" err="1" smtClean="0"/>
              <a:t>Unweighted</a:t>
            </a:r>
            <a:r>
              <a:rPr lang="en-US" sz="2200" b="1" smtClean="0"/>
              <a:t> graph </a:t>
            </a:r>
            <a:r>
              <a:rPr lang="en-US" sz="2200" b="1" dirty="0" smtClean="0"/>
              <a:t>drawn manually with Adobe Illustrator</a:t>
            </a:r>
            <a:endParaRPr lang="en-US" sz="2200" b="1" dirty="0"/>
          </a:p>
        </p:txBody>
      </p:sp>
      <p:sp>
        <p:nvSpPr>
          <p:cNvPr id="153" name="TextBox 152"/>
          <p:cNvSpPr txBox="1"/>
          <p:nvPr/>
        </p:nvSpPr>
        <p:spPr>
          <a:xfrm>
            <a:off x="20576969" y="13588907"/>
            <a:ext cx="43880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Produced in ~10 milliseconds</a:t>
            </a:r>
            <a:endParaRPr lang="en-US" sz="2200" dirty="0"/>
          </a:p>
        </p:txBody>
      </p:sp>
      <p:sp>
        <p:nvSpPr>
          <p:cNvPr id="154" name="TextBox 153"/>
          <p:cNvSpPr txBox="1"/>
          <p:nvPr/>
        </p:nvSpPr>
        <p:spPr>
          <a:xfrm>
            <a:off x="28272413" y="9718525"/>
            <a:ext cx="3449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Produced in several hours </a:t>
            </a:r>
            <a:endParaRPr lang="en-US" sz="2200" dirty="0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9"/>
          <a:srcRect t="8034" r="81013" b="29176"/>
          <a:stretch/>
        </p:blipFill>
        <p:spPr>
          <a:xfrm>
            <a:off x="16552550" y="9160513"/>
            <a:ext cx="2112437" cy="3909259"/>
          </a:xfrm>
          <a:prstGeom prst="rect">
            <a:avLst/>
          </a:prstGeom>
        </p:spPr>
      </p:pic>
      <p:sp>
        <p:nvSpPr>
          <p:cNvPr id="155" name="Rectangle 154"/>
          <p:cNvSpPr/>
          <p:nvPr/>
        </p:nvSpPr>
        <p:spPr>
          <a:xfrm>
            <a:off x="16592227" y="9247690"/>
            <a:ext cx="2037992" cy="36778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TextBox 156"/>
          <p:cNvSpPr txBox="1"/>
          <p:nvPr/>
        </p:nvSpPr>
        <p:spPr>
          <a:xfrm>
            <a:off x="16612033" y="9428189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1885818" y="13323559"/>
            <a:ext cx="468811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ct val="100000"/>
            </a:pPr>
            <a:r>
              <a:rPr lang="en-US" sz="2200" b="1" dirty="0" smtClean="0"/>
              <a:t>2. </a:t>
            </a:r>
            <a:r>
              <a:rPr lang="en-US" sz="2200" b="1" dirty="0"/>
              <a:t>F</a:t>
            </a:r>
            <a:r>
              <a:rPr lang="en-US" sz="2200" b="1" dirty="0" smtClean="0"/>
              <a:t>orce </a:t>
            </a:r>
            <a:r>
              <a:rPr lang="en-US" sz="2200" b="1" dirty="0"/>
              <a:t>G</a:t>
            </a:r>
            <a:r>
              <a:rPr lang="en-US" sz="2200" b="1" dirty="0" smtClean="0"/>
              <a:t>raph </a:t>
            </a:r>
            <a:r>
              <a:rPr lang="en-US" sz="2200" b="1" dirty="0"/>
              <a:t>P</a:t>
            </a:r>
            <a:r>
              <a:rPr lang="en-US" sz="2200" b="1" dirty="0" smtClean="0"/>
              <a:t>arameter </a:t>
            </a:r>
            <a:r>
              <a:rPr lang="en-US" sz="2200" b="1" dirty="0"/>
              <a:t>S</a:t>
            </a:r>
            <a:r>
              <a:rPr lang="en-US" sz="2200" b="1" dirty="0" smtClean="0"/>
              <a:t>liders </a:t>
            </a:r>
            <a:endParaRPr lang="en-US" sz="2200" b="1" dirty="0" smtClean="0">
              <a:solidFill>
                <a:schemeClr val="dk1"/>
              </a:solidFill>
            </a:endParaRPr>
          </a:p>
          <a:p>
            <a:pPr marL="457200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 smtClean="0">
                <a:solidFill>
                  <a:schemeClr val="dk1"/>
                </a:solidFill>
              </a:rPr>
              <a:t>Link distance determines the minimum distance between nodes.</a:t>
            </a:r>
          </a:p>
          <a:p>
            <a:pPr marL="457200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 smtClean="0">
                <a:solidFill>
                  <a:schemeClr val="dk1"/>
                </a:solidFill>
              </a:rPr>
              <a:t>Nodes </a:t>
            </a:r>
            <a:r>
              <a:rPr lang="en-US" sz="2000" dirty="0">
                <a:solidFill>
                  <a:schemeClr val="dk1"/>
                </a:solidFill>
              </a:rPr>
              <a:t>have a charge, which repels or attracts other </a:t>
            </a:r>
            <a:r>
              <a:rPr lang="en-US" sz="2000" dirty="0" smtClean="0">
                <a:solidFill>
                  <a:schemeClr val="dk1"/>
                </a:solidFill>
              </a:rPr>
              <a:t>nodes.</a:t>
            </a:r>
          </a:p>
          <a:p>
            <a:pPr marL="457200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 smtClean="0">
                <a:solidFill>
                  <a:schemeClr val="dk1"/>
                </a:solidFill>
              </a:rPr>
              <a:t>The </a:t>
            </a:r>
            <a:r>
              <a:rPr lang="en-US" sz="2000" dirty="0">
                <a:solidFill>
                  <a:schemeClr val="dk1"/>
                </a:solidFill>
              </a:rPr>
              <a:t>charge distance determines </a:t>
            </a:r>
            <a:r>
              <a:rPr lang="en-US" sz="2000" dirty="0" smtClean="0">
                <a:solidFill>
                  <a:schemeClr val="dk1"/>
                </a:solidFill>
              </a:rPr>
              <a:t>at what range </a:t>
            </a:r>
            <a:r>
              <a:rPr lang="en-US" sz="2000" dirty="0">
                <a:solidFill>
                  <a:schemeClr val="dk1"/>
                </a:solidFill>
              </a:rPr>
              <a:t>a node’s charge will affect other nodes</a:t>
            </a:r>
            <a:r>
              <a:rPr lang="en-US" sz="2000" dirty="0" smtClean="0">
                <a:solidFill>
                  <a:schemeClr val="dk1"/>
                </a:solidFill>
              </a:rPr>
              <a:t>.</a:t>
            </a:r>
          </a:p>
          <a:p>
            <a:pPr marL="457200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/>
              <a:t>Gravity determines the strength of the force holding the nodes to the center of the graph.</a:t>
            </a:r>
            <a:endParaRPr lang="en-US" sz="2000" dirty="0" smtClean="0">
              <a:solidFill>
                <a:schemeClr val="dk1"/>
              </a:solidFill>
            </a:endParaRPr>
          </a:p>
          <a:p>
            <a:pPr marL="457200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 smtClean="0">
                <a:solidFill>
                  <a:schemeClr val="dk1"/>
                </a:solidFill>
              </a:rPr>
              <a:t>Reset functionality sets all parameters to </a:t>
            </a:r>
            <a:r>
              <a:rPr lang="en-US" sz="2000" smtClean="0">
                <a:solidFill>
                  <a:schemeClr val="dk1"/>
                </a:solidFill>
              </a:rPr>
              <a:t>default </a:t>
            </a:r>
            <a:r>
              <a:rPr lang="en-US" sz="2000" smtClean="0">
                <a:solidFill>
                  <a:schemeClr val="dk1"/>
                </a:solidFill>
              </a:rPr>
              <a:t>settings.</a:t>
            </a:r>
            <a:endParaRPr lang="en-US" sz="2000" dirty="0" smtClean="0">
              <a:solidFill>
                <a:schemeClr val="dk1"/>
              </a:solidFill>
            </a:endParaRPr>
          </a:p>
          <a:p>
            <a:pPr marL="457200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 smtClean="0">
                <a:solidFill>
                  <a:schemeClr val="dk1"/>
                </a:solidFill>
              </a:rPr>
              <a:t>Locking the parameters prevents any </a:t>
            </a:r>
            <a:r>
              <a:rPr lang="en-US" sz="2000" smtClean="0">
                <a:solidFill>
                  <a:schemeClr val="dk1"/>
                </a:solidFill>
              </a:rPr>
              <a:t>further </a:t>
            </a:r>
            <a:r>
              <a:rPr lang="en-US" sz="2000" smtClean="0">
                <a:solidFill>
                  <a:schemeClr val="dk1"/>
                </a:solidFill>
              </a:rPr>
              <a:t>changes.</a:t>
            </a:r>
            <a:endParaRPr lang="en-US" sz="2000" dirty="0">
              <a:solidFill>
                <a:schemeClr val="dk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1850792" y="9151583"/>
            <a:ext cx="476124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n-US" sz="2200" b="1" dirty="0" smtClean="0"/>
              <a:t>1. Menu </a:t>
            </a:r>
            <a:r>
              <a:rPr lang="en-US" sz="2200" b="1" dirty="0"/>
              <a:t>Bar</a:t>
            </a:r>
            <a:r>
              <a:rPr lang="en-US" sz="2000" b="1" dirty="0"/>
              <a:t> </a:t>
            </a:r>
          </a:p>
          <a:p>
            <a:pPr marL="457200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dirty="0" smtClean="0"/>
              <a:t>Four demo files can be found in the “Demo” menu for users who do not have their own data.</a:t>
            </a:r>
          </a:p>
          <a:p>
            <a:pPr marL="45720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dirty="0" smtClean="0"/>
              <a:t>Print </a:t>
            </a:r>
            <a:r>
              <a:rPr lang="en-US" sz="2000" dirty="0"/>
              <a:t>functionality </a:t>
            </a:r>
            <a:r>
              <a:rPr lang="en-US" sz="2000" dirty="0" smtClean="0"/>
              <a:t>is accessed from the </a:t>
            </a:r>
            <a:r>
              <a:rPr lang="en-US" sz="2000" dirty="0"/>
              <a:t>“File” menu option</a:t>
            </a:r>
            <a:r>
              <a:rPr lang="en-US" sz="2000" dirty="0" smtClean="0"/>
              <a:t>.</a:t>
            </a:r>
          </a:p>
          <a:p>
            <a:pPr marL="45720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dirty="0" smtClean="0">
                <a:solidFill>
                  <a:schemeClr val="dk1"/>
                </a:solidFill>
              </a:rPr>
              <a:t>“File &gt; Reload” </a:t>
            </a:r>
            <a:r>
              <a:rPr lang="en-US" sz="2000" dirty="0">
                <a:solidFill>
                  <a:schemeClr val="dk1"/>
                </a:solidFill>
              </a:rPr>
              <a:t>reloads the current graph with the active settings</a:t>
            </a:r>
            <a:r>
              <a:rPr lang="en-US" sz="2000" dirty="0" smtClean="0">
                <a:solidFill>
                  <a:schemeClr val="dk1"/>
                </a:solidFill>
              </a:rPr>
              <a:t>.</a:t>
            </a:r>
          </a:p>
          <a:p>
            <a:pPr marL="457200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In the </a:t>
            </a:r>
            <a:r>
              <a:rPr lang="en-US" sz="2000" dirty="0" smtClean="0">
                <a:solidFill>
                  <a:schemeClr val="dk1"/>
                </a:solidFill>
              </a:rPr>
              <a:t>“Edit </a:t>
            </a:r>
            <a:r>
              <a:rPr lang="en-US" sz="2000" dirty="0">
                <a:solidFill>
                  <a:schemeClr val="dk1"/>
                </a:solidFill>
              </a:rPr>
              <a:t>&gt; </a:t>
            </a:r>
            <a:r>
              <a:rPr lang="en-US" sz="2000" dirty="0" smtClean="0">
                <a:solidFill>
                  <a:schemeClr val="dk1"/>
                </a:solidFill>
              </a:rPr>
              <a:t>Preferences” menu, the </a:t>
            </a:r>
            <a:r>
              <a:rPr lang="en-US" sz="2000" dirty="0">
                <a:solidFill>
                  <a:schemeClr val="dk1"/>
                </a:solidFill>
              </a:rPr>
              <a:t>user can select for </a:t>
            </a:r>
            <a:r>
              <a:rPr lang="en-US" sz="2000" dirty="0" smtClean="0">
                <a:solidFill>
                  <a:schemeClr val="dk1"/>
                </a:solidFill>
              </a:rPr>
              <a:t>weighted </a:t>
            </a:r>
            <a:r>
              <a:rPr lang="en-US" sz="2000" dirty="0">
                <a:solidFill>
                  <a:schemeClr val="dk1"/>
                </a:solidFill>
              </a:rPr>
              <a:t>graphs to be displayed as </a:t>
            </a:r>
            <a:r>
              <a:rPr lang="en-US" sz="2000" dirty="0" err="1" smtClean="0">
                <a:solidFill>
                  <a:schemeClr val="dk1"/>
                </a:solidFill>
              </a:rPr>
              <a:t>unweighted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smtClean="0">
                <a:solidFill>
                  <a:schemeClr val="dk1"/>
                </a:solidFill>
              </a:rPr>
              <a:t>graphs.</a:t>
            </a:r>
            <a:endParaRPr lang="en-US" sz="2000" dirty="0">
              <a:solidFill>
                <a:schemeClr val="dk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0"/>
          <a:srcRect l="351" t="3057"/>
          <a:stretch/>
        </p:blipFill>
        <p:spPr>
          <a:xfrm>
            <a:off x="16834852" y="7975403"/>
            <a:ext cx="1379442" cy="1206555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18764937" y="7992689"/>
            <a:ext cx="7074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3. Weighted graph laid out automatically</a:t>
            </a:r>
            <a:endParaRPr lang="en-US" sz="2800" b="1" dirty="0"/>
          </a:p>
        </p:txBody>
      </p:sp>
      <p:pic>
        <p:nvPicPr>
          <p:cNvPr id="158" name="Shape 123"/>
          <p:cNvPicPr preferRelativeResize="0"/>
          <p:nvPr/>
        </p:nvPicPr>
        <p:blipFill rotWithShape="1">
          <a:blip r:embed="rId11">
            <a:alphaModFix/>
          </a:blip>
          <a:srcRect l="51219" t="35156" b="33193"/>
          <a:stretch/>
        </p:blipFill>
        <p:spPr>
          <a:xfrm>
            <a:off x="19209565" y="16110161"/>
            <a:ext cx="3223666" cy="138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23"/>
          <p:cNvPicPr preferRelativeResize="0"/>
          <p:nvPr/>
        </p:nvPicPr>
        <p:blipFill rotWithShape="1">
          <a:blip r:embed="rId11">
            <a:alphaModFix/>
          </a:blip>
          <a:srcRect t="68506" r="36449"/>
          <a:stretch/>
        </p:blipFill>
        <p:spPr>
          <a:xfrm>
            <a:off x="22027533" y="16079072"/>
            <a:ext cx="4136889" cy="1415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23"/>
          <p:cNvPicPr preferRelativeResize="0"/>
          <p:nvPr/>
        </p:nvPicPr>
        <p:blipFill rotWithShape="1">
          <a:blip r:embed="rId11">
            <a:alphaModFix/>
          </a:blip>
          <a:srcRect l="66784" t="68506"/>
          <a:stretch/>
        </p:blipFill>
        <p:spPr>
          <a:xfrm>
            <a:off x="26098930" y="16079072"/>
            <a:ext cx="2162231" cy="1415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23"/>
          <p:cNvPicPr preferRelativeResize="0"/>
          <p:nvPr/>
        </p:nvPicPr>
        <p:blipFill rotWithShape="1">
          <a:blip r:embed="rId11">
            <a:alphaModFix/>
          </a:blip>
          <a:srcRect t="35156" r="56613" b="33193"/>
          <a:stretch/>
        </p:blipFill>
        <p:spPr>
          <a:xfrm>
            <a:off x="16395412" y="16037676"/>
            <a:ext cx="2867225" cy="138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2"/>
          <a:srcRect r="11035"/>
          <a:stretch/>
        </p:blipFill>
        <p:spPr>
          <a:xfrm>
            <a:off x="16558066" y="7446013"/>
            <a:ext cx="3276566" cy="4699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6482114" y="7379422"/>
            <a:ext cx="3428078" cy="5796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27673025" y="10309149"/>
            <a:ext cx="46482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err="1" smtClean="0"/>
              <a:t>Unweighted</a:t>
            </a:r>
            <a:r>
              <a:rPr lang="en-US" sz="2200" b="1" dirty="0" smtClean="0"/>
              <a:t> graph laid out automatically by </a:t>
            </a:r>
            <a:r>
              <a:rPr lang="en-US" sz="2200" b="1" dirty="0" err="1" smtClean="0"/>
              <a:t>GRNsight</a:t>
            </a:r>
            <a:r>
              <a:rPr lang="en-US" sz="2200" b="1" dirty="0" smtClean="0"/>
              <a:t> and adjusted by hand</a:t>
            </a:r>
            <a:endParaRPr lang="en-US" sz="22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231603" y="11403361"/>
            <a:ext cx="3531058" cy="1772242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27803102" y="13144548"/>
            <a:ext cx="43880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Produced in ~5 minutes</a:t>
            </a:r>
            <a:endParaRPr lang="en-US" sz="2200" dirty="0"/>
          </a:p>
        </p:txBody>
      </p:sp>
      <p:sp>
        <p:nvSpPr>
          <p:cNvPr id="150" name="TextBox 149"/>
          <p:cNvSpPr txBox="1"/>
          <p:nvPr/>
        </p:nvSpPr>
        <p:spPr>
          <a:xfrm>
            <a:off x="28252914" y="13683137"/>
            <a:ext cx="37932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Weighted graph laid out automatically by </a:t>
            </a:r>
            <a:r>
              <a:rPr lang="en-US" sz="2200" b="1" dirty="0" err="1" smtClean="0"/>
              <a:t>GRNsight</a:t>
            </a:r>
            <a:r>
              <a:rPr lang="en-US" sz="2200" b="1" dirty="0" smtClean="0"/>
              <a:t> and adjusted by hand</a:t>
            </a:r>
            <a:endParaRPr lang="en-US" sz="2200" b="1" dirty="0"/>
          </a:p>
        </p:txBody>
      </p:sp>
      <p:sp>
        <p:nvSpPr>
          <p:cNvPr id="151" name="TextBox 150"/>
          <p:cNvSpPr txBox="1"/>
          <p:nvPr/>
        </p:nvSpPr>
        <p:spPr>
          <a:xfrm>
            <a:off x="28293604" y="16680558"/>
            <a:ext cx="34070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Produced in ~5 minutes</a:t>
            </a:r>
            <a:endParaRPr lang="en-US" sz="2200" dirty="0"/>
          </a:p>
        </p:txBody>
      </p:sp>
      <p:sp>
        <p:nvSpPr>
          <p:cNvPr id="93" name="Rectangle 92"/>
          <p:cNvSpPr/>
          <p:nvPr/>
        </p:nvSpPr>
        <p:spPr>
          <a:xfrm>
            <a:off x="18694275" y="7915913"/>
            <a:ext cx="8978750" cy="56729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1926783" y="27775931"/>
            <a:ext cx="10223945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ct val="25000"/>
            </a:pPr>
            <a:r>
              <a:rPr lang="en-US" sz="2200" b="1" dirty="0" err="1" smtClean="0">
                <a:solidFill>
                  <a:schemeClr val="dk1"/>
                </a:solidFill>
              </a:rPr>
              <a:t>GRNsight</a:t>
            </a:r>
            <a:r>
              <a:rPr lang="en-US" sz="2200" b="1" dirty="0" smtClean="0">
                <a:solidFill>
                  <a:schemeClr val="dk1"/>
                </a:solidFill>
              </a:rPr>
              <a:t> </a:t>
            </a:r>
            <a:r>
              <a:rPr lang="en-US" sz="2200" b="1" dirty="0">
                <a:solidFill>
                  <a:schemeClr val="dk1"/>
                </a:solidFill>
              </a:rPr>
              <a:t>implementation takes advantage of other open source tools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err="1">
                <a:solidFill>
                  <a:schemeClr val="dk1"/>
                </a:solidFill>
              </a:rPr>
              <a:t>GRNsight</a:t>
            </a:r>
            <a:r>
              <a:rPr lang="en-US" sz="2200" dirty="0">
                <a:solidFill>
                  <a:schemeClr val="dk1"/>
                </a:solidFill>
              </a:rPr>
              <a:t> uses the Data-Driven Documents (D3) JavaScript library to generate a graph derived from input network data.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D3 dynamically manipulates HTML and Scalable Vector Graphics (SVG) to form the elements of the graph.</a:t>
            </a:r>
          </a:p>
          <a:p>
            <a:pPr marL="236538" lvl="2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err="1">
                <a:solidFill>
                  <a:schemeClr val="dk1"/>
                </a:solidFill>
              </a:rPr>
              <a:t>GRNsight</a:t>
            </a:r>
            <a:r>
              <a:rPr lang="en-US" sz="2200" dirty="0">
                <a:solidFill>
                  <a:schemeClr val="dk1"/>
                </a:solidFill>
              </a:rPr>
              <a:t> implements D3’s force layout </a:t>
            </a:r>
            <a:r>
              <a:rPr lang="en-US" sz="2200" dirty="0" smtClean="0">
                <a:solidFill>
                  <a:schemeClr val="dk1"/>
                </a:solidFill>
              </a:rPr>
              <a:t>algorithm which </a:t>
            </a:r>
            <a:r>
              <a:rPr lang="en-US" sz="2200" dirty="0">
                <a:solidFill>
                  <a:schemeClr val="dk1"/>
                </a:solidFill>
              </a:rPr>
              <a:t>applies a physics-based simulation to the graph.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D3 also allows for the fine tuning of Cascading Style Sheets (CSS), the code that styles web pages.</a:t>
            </a:r>
          </a:p>
          <a:p>
            <a:pPr marL="236538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err="1"/>
              <a:t>GRNsight</a:t>
            </a:r>
            <a:r>
              <a:rPr lang="en-US" sz="2200" dirty="0"/>
              <a:t> follows an open development model using </a:t>
            </a:r>
            <a:r>
              <a:rPr lang="en-US" sz="2200"/>
              <a:t>an </a:t>
            </a:r>
            <a:r>
              <a:rPr lang="en-US" sz="2200" smtClean="0"/>
              <a:t>open source</a:t>
            </a:r>
            <a:r>
              <a:rPr lang="en-US" sz="2200" dirty="0"/>
              <a:t> github.com code repository and issue tracking</a:t>
            </a:r>
            <a:r>
              <a:rPr lang="en-US" sz="2200" dirty="0" smtClean="0"/>
              <a:t>.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9196" y="1110946"/>
            <a:ext cx="4383412" cy="2594714"/>
          </a:xfrm>
          <a:prstGeom prst="rect">
            <a:avLst/>
          </a:prstGeom>
        </p:spPr>
      </p:pic>
      <p:sp>
        <p:nvSpPr>
          <p:cNvPr id="162" name="Shape 125"/>
          <p:cNvSpPr/>
          <p:nvPr/>
        </p:nvSpPr>
        <p:spPr>
          <a:xfrm>
            <a:off x="16439476" y="13875436"/>
            <a:ext cx="11939695" cy="21607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en-US" sz="2200" b="1" dirty="0" smtClean="0">
                <a:solidFill>
                  <a:schemeClr val="dk1"/>
                </a:solidFill>
              </a:rPr>
              <a:t>3. Nodes, </a:t>
            </a:r>
            <a:r>
              <a:rPr lang="en-US" sz="2200" b="1" i="0" u="none" strike="noStrike" cap="none" baseline="0" dirty="0" smtClean="0">
                <a:solidFill>
                  <a:schemeClr val="dk1"/>
                </a:solidFill>
                <a:sym typeface="Arial"/>
                <a:rtl val="0"/>
              </a:rPr>
              <a:t>Edges,</a:t>
            </a:r>
            <a:r>
              <a:rPr lang="en-US" sz="2200" b="1" i="0" u="none" strike="noStrike" cap="none" dirty="0" smtClean="0">
                <a:solidFill>
                  <a:schemeClr val="dk1"/>
                </a:solidFill>
                <a:sym typeface="Arial"/>
                <a:rtl val="0"/>
              </a:rPr>
              <a:t> </a:t>
            </a:r>
            <a:r>
              <a:rPr lang="en-US" sz="2200" b="1" i="0" u="none" strike="noStrike" cap="none" baseline="0" dirty="0" smtClean="0">
                <a:solidFill>
                  <a:schemeClr val="dk1"/>
                </a:solidFill>
                <a:sym typeface="Arial"/>
                <a:rtl val="0"/>
              </a:rPr>
              <a:t>and Arrows </a:t>
            </a: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b="0" i="0" u="none" strike="noStrike" cap="none" baseline="0" dirty="0" smtClean="0">
                <a:solidFill>
                  <a:srgbClr val="000000"/>
                </a:solidFill>
                <a:sym typeface="Arial"/>
                <a:rtl val="0"/>
              </a:rPr>
              <a:t>The absolute values of each weight parameter</a:t>
            </a:r>
            <a:r>
              <a:rPr lang="en-US" sz="2000" b="0" i="0" u="none" strike="noStrike" cap="none" dirty="0" smtClean="0">
                <a:solidFill>
                  <a:srgbClr val="000000"/>
                </a:solidFill>
                <a:sym typeface="Arial"/>
                <a:rtl val="0"/>
              </a:rPr>
              <a:t> are normalized to a value between 0 and 1. </a:t>
            </a:r>
            <a:r>
              <a:rPr lang="en-US" sz="2000" b="0" i="0" u="none" strike="noStrike" cap="none" baseline="0" dirty="0" smtClean="0">
                <a:solidFill>
                  <a:srgbClr val="000000"/>
                </a:solidFill>
                <a:sym typeface="Arial"/>
                <a:rtl val="0"/>
              </a:rPr>
              <a:t>The</a:t>
            </a:r>
            <a:r>
              <a:rPr lang="en-US" sz="2000" b="0" i="0" u="none" strike="noStrike" cap="none" dirty="0" smtClean="0">
                <a:solidFill>
                  <a:srgbClr val="000000"/>
                </a:solidFill>
                <a:sym typeface="Arial"/>
                <a:rtl val="0"/>
              </a:rPr>
              <a:t> </a:t>
            </a:r>
            <a:r>
              <a:rPr lang="en-US" sz="2000" b="0" i="0" u="none" strike="noStrike" cap="none" baseline="0" dirty="0" smtClean="0">
                <a:solidFill>
                  <a:srgbClr val="000000"/>
                </a:solidFill>
                <a:sym typeface="Arial"/>
                <a:rtl val="0"/>
              </a:rPr>
              <a:t>thicknesses of the 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sym typeface="Arial"/>
                <a:rtl val="0"/>
              </a:rPr>
              <a:t>lines are adjusted to vary continuously from the minimum thickness (for normalized weights near </a:t>
            </a:r>
            <a:r>
              <a:rPr lang="en-US" sz="2000" b="0" i="0" u="none" strike="noStrike" cap="none" baseline="0" dirty="0" smtClean="0">
                <a:solidFill>
                  <a:srgbClr val="000000"/>
                </a:solidFill>
                <a:sym typeface="Arial"/>
                <a:rtl val="0"/>
              </a:rPr>
              <a:t>zero) 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sym typeface="Arial"/>
                <a:rtl val="0"/>
              </a:rPr>
              <a:t>to the maximum thickness </a:t>
            </a:r>
            <a:r>
              <a:rPr lang="en-US" sz="2000" b="0" i="0" u="none" strike="noStrike" cap="none" baseline="0" dirty="0" smtClean="0">
                <a:solidFill>
                  <a:srgbClr val="000000"/>
                </a:solidFill>
                <a:sym typeface="Arial"/>
                <a:rtl val="0"/>
              </a:rPr>
              <a:t>(normalized weights 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sym typeface="Arial"/>
                <a:rtl val="0"/>
              </a:rPr>
              <a:t>of 1). </a:t>
            </a:r>
            <a:endParaRPr lang="en-US" sz="2000" dirty="0"/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dk1"/>
                </a:solidFill>
              </a:rPr>
              <a:t>Edges with negative weights (repression) are </a:t>
            </a:r>
            <a:r>
              <a:rPr lang="en-US" sz="2000" smtClean="0">
                <a:solidFill>
                  <a:schemeClr val="dk1"/>
                </a:solidFill>
              </a:rPr>
              <a:t>colored cyan with blunt end markers; </a:t>
            </a:r>
            <a:r>
              <a:rPr lang="en-US" sz="2000" dirty="0" smtClean="0">
                <a:solidFill>
                  <a:schemeClr val="dk1"/>
                </a:solidFill>
              </a:rPr>
              <a:t>edges with positive weights (activation) are </a:t>
            </a:r>
            <a:r>
              <a:rPr lang="en-US" sz="2000" smtClean="0">
                <a:solidFill>
                  <a:schemeClr val="dk1"/>
                </a:solidFill>
              </a:rPr>
              <a:t>colored magenta with pointed arrowheads; </a:t>
            </a:r>
            <a:r>
              <a:rPr lang="en-US" sz="2000" dirty="0" smtClean="0">
                <a:solidFill>
                  <a:schemeClr val="dk1"/>
                </a:solidFill>
              </a:rPr>
              <a:t>edges with normalized weight values between -0.05 and 0.05 are colored grey to signify a weak influence on the target gene.</a:t>
            </a:r>
            <a:endParaRPr lang="en-US" sz="2000" dirty="0">
              <a:solidFill>
                <a:schemeClr val="dk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501075" y="745218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1</a:t>
            </a:r>
            <a:endParaRPr lang="en-US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5"/>
          <a:srcRect l="19671" t="8977" r="944" b="10451"/>
          <a:stretch/>
        </p:blipFill>
        <p:spPr>
          <a:xfrm>
            <a:off x="28230786" y="14760006"/>
            <a:ext cx="3532692" cy="2010441"/>
          </a:xfrm>
          <a:prstGeom prst="rect">
            <a:avLst/>
          </a:prstGeom>
        </p:spPr>
      </p:pic>
      <p:cxnSp>
        <p:nvCxnSpPr>
          <p:cNvPr id="85" name="Straight Arrow Connector 84"/>
          <p:cNvCxnSpPr/>
          <p:nvPr/>
        </p:nvCxnSpPr>
        <p:spPr>
          <a:xfrm>
            <a:off x="27673025" y="13627007"/>
            <a:ext cx="770314" cy="11641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102631" y="7549851"/>
            <a:ext cx="490619" cy="280573"/>
          </a:xfrm>
          <a:prstGeom prst="rect">
            <a:avLst/>
          </a:prstGeom>
        </p:spPr>
      </p:pic>
      <p:sp>
        <p:nvSpPr>
          <p:cNvPr id="86" name="Rectangle 85"/>
          <p:cNvSpPr/>
          <p:nvPr/>
        </p:nvSpPr>
        <p:spPr>
          <a:xfrm>
            <a:off x="19990478" y="7379423"/>
            <a:ext cx="7682547" cy="578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26753084" y="7399580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612033" y="17380798"/>
            <a:ext cx="116815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4. Status Bar</a:t>
            </a:r>
          </a:p>
          <a:p>
            <a:pPr marL="222250" indent="-222250">
              <a:buFont typeface="Arial"/>
              <a:buChar char="•"/>
            </a:pPr>
            <a:r>
              <a:rPr lang="en-US" sz="2000" dirty="0" smtClean="0"/>
              <a:t>The name of the uploaded file is displayed.</a:t>
            </a:r>
          </a:p>
          <a:p>
            <a:pPr marL="222250" indent="-222250">
              <a:buFont typeface="Arial"/>
              <a:buChar char="•"/>
            </a:pPr>
            <a:r>
              <a:rPr lang="en-US" sz="2000" dirty="0" smtClean="0"/>
              <a:t>The number of nodes and edges of the graph are displayed in the far right hand side.</a:t>
            </a:r>
            <a:endParaRPr lang="en-US" sz="2000" dirty="0"/>
          </a:p>
        </p:txBody>
      </p:sp>
      <p:sp>
        <p:nvSpPr>
          <p:cNvPr id="74" name="Shape 106"/>
          <p:cNvSpPr/>
          <p:nvPr/>
        </p:nvSpPr>
        <p:spPr>
          <a:xfrm>
            <a:off x="33125965" y="21951744"/>
            <a:ext cx="7060124" cy="38991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6538" marR="0" lvl="0" indent="-231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GRNsight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is free and open to all users and there is no login requirement. </a:t>
            </a:r>
            <a:endParaRPr lang="en-US" sz="2200" b="0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1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Web 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site content is available under the Creative Commons Attribution Non-Commercial Share Alike </a:t>
            </a: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license.</a:t>
            </a:r>
          </a:p>
          <a:p>
            <a:pPr marL="236538" marR="0" lvl="0" indent="-231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GRNsight</a:t>
            </a: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code is available under the open source BSD license</a:t>
            </a: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.</a:t>
            </a:r>
          </a:p>
          <a:p>
            <a:pPr marL="236538" marR="0" lvl="0" indent="-231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dk1"/>
                </a:solidFill>
              </a:rPr>
              <a:t>Usage is being tracked through Google Analytics.</a:t>
            </a:r>
          </a:p>
          <a:p>
            <a:pPr marL="236538" indent="-231775"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200" dirty="0" err="1">
                <a:solidFill>
                  <a:schemeClr val="tx1"/>
                </a:solidFill>
              </a:rPr>
              <a:t>GRNsight</a:t>
            </a:r>
            <a:r>
              <a:rPr lang="en-US" sz="2200" dirty="0">
                <a:solidFill>
                  <a:schemeClr val="tx1"/>
                </a:solidFill>
              </a:rPr>
              <a:t> has been tested with and confirmed to be working in Chrome version </a:t>
            </a:r>
            <a:r>
              <a:rPr lang="en-US" sz="2200" dirty="0" smtClean="0">
                <a:solidFill>
                  <a:schemeClr val="tx1"/>
                </a:solidFill>
              </a:rPr>
              <a:t>43 </a:t>
            </a:r>
            <a:r>
              <a:rPr lang="en-US" sz="2200" dirty="0">
                <a:solidFill>
                  <a:schemeClr val="tx1"/>
                </a:solidFill>
              </a:rPr>
              <a:t>or higher and Firefox version </a:t>
            </a:r>
            <a:r>
              <a:rPr lang="en-US" sz="2200" dirty="0" smtClean="0">
                <a:solidFill>
                  <a:schemeClr val="tx1"/>
                </a:solidFill>
              </a:rPr>
              <a:t>38 </a:t>
            </a:r>
            <a:r>
              <a:rPr lang="en-US" sz="2200" dirty="0">
                <a:solidFill>
                  <a:schemeClr val="tx1"/>
                </a:solidFill>
              </a:rPr>
              <a:t>or higher on </a:t>
            </a:r>
            <a:r>
              <a:rPr lang="en-US" sz="2200" dirty="0" smtClean="0">
                <a:solidFill>
                  <a:schemeClr val="tx1"/>
                </a:solidFill>
              </a:rPr>
              <a:t>Windows 7 </a:t>
            </a:r>
            <a:r>
              <a:rPr lang="en-US" sz="2200" dirty="0">
                <a:solidFill>
                  <a:schemeClr val="tx1"/>
                </a:solidFill>
              </a:rPr>
              <a:t>and Mac OS </a:t>
            </a:r>
            <a:r>
              <a:rPr lang="en-US" sz="2200" dirty="0" smtClean="0">
                <a:solidFill>
                  <a:schemeClr val="tx1"/>
                </a:solidFill>
              </a:rPr>
              <a:t>X.</a:t>
            </a:r>
            <a:endParaRPr lang="en-US" sz="2200" dirty="0">
              <a:solidFill>
                <a:schemeClr val="tx1"/>
              </a:solidFill>
            </a:endParaRPr>
          </a:p>
          <a:p>
            <a:pPr marL="236538" marR="0" lvl="0" indent="-231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•"/>
            </a:pPr>
            <a:endParaRPr lang="en-US"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66845" y="10207400"/>
            <a:ext cx="573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DNA</a:t>
            </a:r>
            <a:endParaRPr lang="en-US" b="1" dirty="0"/>
          </a:p>
        </p:txBody>
      </p:sp>
      <p:sp>
        <p:nvSpPr>
          <p:cNvPr id="83" name="TextBox 82"/>
          <p:cNvSpPr txBox="1"/>
          <p:nvPr/>
        </p:nvSpPr>
        <p:spPr>
          <a:xfrm>
            <a:off x="1892844" y="10531638"/>
            <a:ext cx="573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RNA</a:t>
            </a:r>
            <a:endParaRPr lang="en-US" b="1" dirty="0"/>
          </a:p>
        </p:txBody>
      </p:sp>
      <p:sp>
        <p:nvSpPr>
          <p:cNvPr id="88" name="TextBox 87"/>
          <p:cNvSpPr txBox="1"/>
          <p:nvPr/>
        </p:nvSpPr>
        <p:spPr>
          <a:xfrm>
            <a:off x="1866845" y="11319838"/>
            <a:ext cx="803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Protein</a:t>
            </a:r>
            <a:endParaRPr lang="en-US" b="1" dirty="0"/>
          </a:p>
        </p:txBody>
      </p:sp>
      <p:sp>
        <p:nvSpPr>
          <p:cNvPr id="95" name="Shape 108"/>
          <p:cNvSpPr/>
          <p:nvPr/>
        </p:nvSpPr>
        <p:spPr>
          <a:xfrm>
            <a:off x="33125972" y="6159261"/>
            <a:ext cx="9903302" cy="935205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Arial"/>
              <a:buNone/>
            </a:pPr>
            <a:r>
              <a:rPr lang="en-US" sz="3600" b="0" i="0" u="none" strike="noStrike" cap="none" baseline="0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New Visualization Features</a:t>
            </a:r>
            <a:endParaRPr lang="en-US" sz="3600" b="0" i="0" u="none" strike="noStrike" cap="none" baseline="0" dirty="0">
              <a:solidFill>
                <a:srgbClr val="017C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96" name="Shape 109"/>
          <p:cNvSpPr/>
          <p:nvPr/>
        </p:nvSpPr>
        <p:spPr>
          <a:xfrm>
            <a:off x="33125970" y="7023418"/>
            <a:ext cx="9903303" cy="105787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  <a:buSzPct val="25000"/>
            </a:pPr>
            <a:endParaRPr lang="en-US" sz="2200" b="1" dirty="0">
              <a:solidFill>
                <a:schemeClr val="dk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7"/>
          <a:srcRect l="3507" r="12250" b="7482"/>
          <a:stretch/>
        </p:blipFill>
        <p:spPr>
          <a:xfrm>
            <a:off x="39193602" y="7689735"/>
            <a:ext cx="3561478" cy="17807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33125968" y="7031885"/>
            <a:ext cx="96007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n-US" sz="2200" b="1" dirty="0" err="1">
                <a:solidFill>
                  <a:schemeClr val="dk1"/>
                </a:solidFill>
              </a:rPr>
              <a:t>GRNsight</a:t>
            </a:r>
            <a:r>
              <a:rPr lang="en-US" sz="2200" b="1" dirty="0">
                <a:solidFill>
                  <a:schemeClr val="dk1"/>
                </a:solidFill>
              </a:rPr>
              <a:t> </a:t>
            </a:r>
            <a:r>
              <a:rPr lang="en-US" sz="2200" b="1">
                <a:solidFill>
                  <a:schemeClr val="dk1"/>
                </a:solidFill>
              </a:rPr>
              <a:t>Beta i</a:t>
            </a:r>
            <a:r>
              <a:rPr lang="en-US" sz="2200" b="1" smtClean="0">
                <a:solidFill>
                  <a:schemeClr val="dk1"/>
                </a:solidFill>
              </a:rPr>
              <a:t>ncludes options to show or hide the weight values</a:t>
            </a:r>
            <a:endParaRPr lang="en-US" sz="2200" dirty="0">
              <a:solidFill>
                <a:schemeClr val="dk1"/>
              </a:solidFill>
            </a:endParaRPr>
          </a:p>
          <a:p>
            <a:pPr lvl="0">
              <a:buClr>
                <a:srgbClr val="000000"/>
              </a:buClr>
              <a:buSzPct val="25000"/>
            </a:pPr>
            <a:endParaRPr lang="en-US" sz="2200" b="1" dirty="0">
              <a:solidFill>
                <a:schemeClr val="dk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125965" y="7501495"/>
            <a:ext cx="606763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/>
              <a:t>Radio buttons were added to the main toolbar to </a:t>
            </a:r>
            <a:r>
              <a:rPr lang="en-US" sz="2200"/>
              <a:t>the </a:t>
            </a:r>
            <a:r>
              <a:rPr lang="en-US" sz="2200" smtClean="0"/>
              <a:t>left </a:t>
            </a:r>
            <a:r>
              <a:rPr lang="en-US" sz="2200" dirty="0"/>
              <a:t>of </a:t>
            </a:r>
            <a:r>
              <a:rPr lang="en-US" sz="2200"/>
              <a:t>the </a:t>
            </a:r>
            <a:r>
              <a:rPr lang="en-US" sz="2200" smtClean="0"/>
              <a:t>graph bounding </a:t>
            </a:r>
            <a:r>
              <a:rPr lang="en-US" sz="2200" dirty="0"/>
              <a:t>box that enable the user </a:t>
            </a:r>
            <a:r>
              <a:rPr lang="en-US" sz="2200"/>
              <a:t>to </a:t>
            </a:r>
            <a:r>
              <a:rPr lang="en-US" sz="2200" smtClean="0"/>
              <a:t>always </a:t>
            </a:r>
            <a:r>
              <a:rPr lang="en-US" sz="2200" dirty="0"/>
              <a:t>see edge weights, never see edge weights, or see edge </a:t>
            </a:r>
            <a:r>
              <a:rPr lang="en-US" sz="2200"/>
              <a:t>weights </a:t>
            </a:r>
            <a:r>
              <a:rPr lang="en-US" sz="2200" smtClean="0"/>
              <a:t>upon </a:t>
            </a:r>
            <a:r>
              <a:rPr lang="en-US" sz="2200" err="1"/>
              <a:t>mouseover</a:t>
            </a:r>
            <a:r>
              <a:rPr lang="en-US" sz="2200"/>
              <a:t> </a:t>
            </a:r>
            <a:r>
              <a:rPr lang="en-US" sz="2200" smtClean="0"/>
              <a:t>of the edges.</a:t>
            </a:r>
            <a:endParaRPr lang="en-US" sz="2200" dirty="0"/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Achieved by leveraging CSS</a:t>
            </a:r>
            <a:r>
              <a:rPr lang="en-US" sz="2200" dirty="0" smtClean="0">
                <a:solidFill>
                  <a:schemeClr val="dk1"/>
                </a:solidFill>
              </a:rPr>
              <a:t>.</a:t>
            </a:r>
            <a:endParaRPr lang="en-US" sz="2200" dirty="0">
              <a:solidFill>
                <a:schemeClr val="dk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8"/>
          <a:srcRect r="8673"/>
          <a:stretch/>
        </p:blipFill>
        <p:spPr>
          <a:xfrm>
            <a:off x="40419261" y="14879988"/>
            <a:ext cx="2129773" cy="24547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1835" y="23513037"/>
            <a:ext cx="10347134" cy="376751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4972" y="9759589"/>
            <a:ext cx="9231750" cy="48240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TextBox 33"/>
          <p:cNvSpPr txBox="1"/>
          <p:nvPr/>
        </p:nvSpPr>
        <p:spPr>
          <a:xfrm>
            <a:off x="33125965" y="14767977"/>
            <a:ext cx="716869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ct val="100000"/>
            </a:pPr>
            <a:r>
              <a:rPr lang="en-US" sz="2200" b="1" dirty="0" err="1" smtClean="0">
                <a:solidFill>
                  <a:schemeClr val="dk1"/>
                </a:solidFill>
              </a:rPr>
              <a:t>GRNsight</a:t>
            </a:r>
            <a:r>
              <a:rPr lang="en-US" sz="2200" b="1" dirty="0" smtClean="0">
                <a:solidFill>
                  <a:schemeClr val="dk1"/>
                </a:solidFill>
              </a:rPr>
              <a:t> Beta also includes bounding box resizing</a:t>
            </a:r>
            <a:endParaRPr lang="en-US" sz="2200" dirty="0" smtClean="0"/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 smtClean="0"/>
              <a:t>Radio buttons allow the user to change the size of the </a:t>
            </a:r>
            <a:r>
              <a:rPr lang="en-US" sz="2200" smtClean="0"/>
              <a:t>bounding box, and thus the size of the graph.</a:t>
            </a:r>
            <a:endParaRPr lang="en-US" sz="2200" dirty="0" smtClean="0"/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dk1"/>
                </a:solidFill>
              </a:rPr>
              <a:t>Users can also zoom in and out of the visualization, and, if enabled, can scroll around within the bounding box.</a:t>
            </a:r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dk1"/>
                </a:solidFill>
              </a:rPr>
              <a:t>This set of features was coded via D3.js, the main visualization component in </a:t>
            </a:r>
            <a:r>
              <a:rPr lang="en-US" sz="2200" dirty="0" err="1" smtClean="0">
                <a:solidFill>
                  <a:schemeClr val="dk1"/>
                </a:solidFill>
              </a:rPr>
              <a:t>GRNsight</a:t>
            </a:r>
            <a:r>
              <a:rPr lang="en-US" sz="2200" dirty="0" smtClean="0">
                <a:solidFill>
                  <a:schemeClr val="dk1"/>
                </a:solidFill>
              </a:rPr>
              <a:t>.</a:t>
            </a:r>
            <a:endParaRPr lang="en-US" sz="2200" dirty="0">
              <a:solidFill>
                <a:schemeClr val="dk1"/>
              </a:solidFill>
            </a:endParaRPr>
          </a:p>
        </p:txBody>
      </p:sp>
      <p:sp>
        <p:nvSpPr>
          <p:cNvPr id="124" name="Shape 108"/>
          <p:cNvSpPr/>
          <p:nvPr/>
        </p:nvSpPr>
        <p:spPr>
          <a:xfrm>
            <a:off x="22532098" y="19355284"/>
            <a:ext cx="9918560" cy="1158131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Arial"/>
              <a:buNone/>
            </a:pPr>
            <a:r>
              <a:rPr lang="en-US" sz="3600" b="0" i="0" u="none" strike="noStrike" cap="none" baseline="0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Unit Testing Framework Was Optimized</a:t>
            </a:r>
            <a:endParaRPr lang="en-US" sz="3600" b="0" i="0" u="none" strike="noStrike" cap="none" baseline="0" dirty="0">
              <a:solidFill>
                <a:srgbClr val="017C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22526689" y="27052656"/>
            <a:ext cx="99185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n-US" sz="2200" b="1" dirty="0"/>
              <a:t>Error </a:t>
            </a:r>
            <a:r>
              <a:rPr lang="en-US" sz="2200" b="1" dirty="0" smtClean="0"/>
              <a:t>catching </a:t>
            </a:r>
            <a:r>
              <a:rPr lang="en-US" sz="2200" b="1" dirty="0"/>
              <a:t>was </a:t>
            </a:r>
            <a:r>
              <a:rPr lang="en-US" sz="2200" b="1" dirty="0" smtClean="0"/>
              <a:t>greatly </a:t>
            </a:r>
            <a:r>
              <a:rPr lang="en-US" sz="2200" b="1" dirty="0"/>
              <a:t>i</a:t>
            </a:r>
            <a:r>
              <a:rPr lang="en-US" sz="2200" b="1" dirty="0" smtClean="0"/>
              <a:t>mproved </a:t>
            </a:r>
            <a:endParaRPr lang="en-US" sz="2200" b="1" dirty="0"/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/>
              <a:t>Robustness was greatly extended.</a:t>
            </a:r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/>
              <a:t>Instead of crashing when given an improperly formatted or incorrect file, </a:t>
            </a:r>
            <a:r>
              <a:rPr lang="en-US" sz="2200" dirty="0" err="1"/>
              <a:t>GRNsight</a:t>
            </a:r>
            <a:r>
              <a:rPr lang="en-US" sz="2200" dirty="0"/>
              <a:t> returns an </a:t>
            </a:r>
            <a:r>
              <a:rPr lang="en-US" sz="2200" dirty="0" smtClean="0"/>
              <a:t>error in </a:t>
            </a:r>
            <a:r>
              <a:rPr lang="en-US" sz="2200" dirty="0"/>
              <a:t>a </a:t>
            </a:r>
            <a:r>
              <a:rPr lang="en-US" sz="2200" dirty="0" smtClean="0"/>
              <a:t>modal window</a:t>
            </a:r>
            <a:r>
              <a:rPr lang="en-US" sz="2200" dirty="0"/>
              <a:t>.</a:t>
            </a:r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7536091" y="28640554"/>
            <a:ext cx="4727562" cy="2462056"/>
          </a:xfrm>
          <a:prstGeom prst="rect">
            <a:avLst/>
          </a:prstGeom>
        </p:spPr>
      </p:pic>
      <p:sp>
        <p:nvSpPr>
          <p:cNvPr id="128" name="TextBox 127"/>
          <p:cNvSpPr txBox="1"/>
          <p:nvPr/>
        </p:nvSpPr>
        <p:spPr>
          <a:xfrm>
            <a:off x="22635085" y="28581039"/>
            <a:ext cx="50544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200" b="1" dirty="0"/>
              <a:t>Warnings </a:t>
            </a:r>
            <a:r>
              <a:rPr lang="en-US" sz="2200" b="1" dirty="0" smtClean="0"/>
              <a:t>are </a:t>
            </a:r>
            <a:r>
              <a:rPr lang="en-US" sz="2200" b="1" dirty="0"/>
              <a:t>r</a:t>
            </a:r>
            <a:r>
              <a:rPr lang="en-US" sz="2200" b="1" dirty="0" smtClean="0"/>
              <a:t>eturned </a:t>
            </a:r>
            <a:r>
              <a:rPr lang="en-US" sz="2200" b="1" dirty="0"/>
              <a:t>i</a:t>
            </a:r>
            <a:r>
              <a:rPr lang="en-US" sz="2200" b="1" dirty="0" smtClean="0"/>
              <a:t>n </a:t>
            </a:r>
            <a:r>
              <a:rPr lang="en-US" sz="2200" b="1" dirty="0"/>
              <a:t>c</a:t>
            </a:r>
            <a:r>
              <a:rPr lang="en-US" sz="2200" b="1" dirty="0" smtClean="0"/>
              <a:t>ases </a:t>
            </a:r>
            <a:r>
              <a:rPr lang="en-US" sz="2200" b="1" dirty="0"/>
              <a:t>of </a:t>
            </a:r>
            <a:r>
              <a:rPr lang="en-US" sz="2200" b="1" dirty="0" smtClean="0"/>
              <a:t>non-fatal </a:t>
            </a:r>
            <a:r>
              <a:rPr lang="en-US" sz="2200" b="1" dirty="0"/>
              <a:t>i</a:t>
            </a:r>
            <a:r>
              <a:rPr lang="en-US" sz="2200" b="1" dirty="0" smtClean="0"/>
              <a:t>mproper </a:t>
            </a:r>
            <a:r>
              <a:rPr lang="en-US" sz="2200" b="1" dirty="0"/>
              <a:t>s</a:t>
            </a:r>
            <a:r>
              <a:rPr lang="en-US" sz="2200" b="1" dirty="0" smtClean="0"/>
              <a:t>preadsheets</a:t>
            </a:r>
            <a:endParaRPr lang="en-US" sz="2200" dirty="0" smtClean="0"/>
          </a:p>
        </p:txBody>
      </p:sp>
      <p:sp>
        <p:nvSpPr>
          <p:cNvPr id="129" name="Rounded Rectangle 128"/>
          <p:cNvSpPr/>
          <p:nvPr/>
        </p:nvSpPr>
        <p:spPr>
          <a:xfrm>
            <a:off x="22943272" y="25390727"/>
            <a:ext cx="1620693" cy="5930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Import SIF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28129277" y="25393987"/>
            <a:ext cx="1620693" cy="59305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Semantic Checker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1" name="Rounded Rectangle 130"/>
          <p:cNvSpPr/>
          <p:nvPr/>
        </p:nvSpPr>
        <p:spPr>
          <a:xfrm>
            <a:off x="25138232" y="25396794"/>
            <a:ext cx="1620693" cy="5930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SIF Syntax Checker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5137303" y="24605612"/>
            <a:ext cx="1620693" cy="593056"/>
          </a:xfrm>
          <a:prstGeom prst="roundRect">
            <a:avLst/>
          </a:prstGeom>
          <a:solidFill>
            <a:srgbClr val="FAC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Excel Syntax Checker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25137303" y="26174562"/>
            <a:ext cx="1620693" cy="59305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 smtClean="0">
                <a:solidFill>
                  <a:schemeClr val="tx1"/>
                </a:solidFill>
              </a:rPr>
              <a:t>GraphML</a:t>
            </a:r>
            <a:r>
              <a:rPr lang="en-US" sz="1500" dirty="0" smtClean="0">
                <a:solidFill>
                  <a:schemeClr val="tx1"/>
                </a:solidFill>
              </a:rPr>
              <a:t> Syntax Checker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30344292" y="25388558"/>
            <a:ext cx="1620693" cy="59305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>
                <a:solidFill>
                  <a:schemeClr val="tx1"/>
                </a:solidFill>
              </a:rPr>
              <a:t>GRNsight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135" name="Straight Arrow Connector 134"/>
          <p:cNvCxnSpPr/>
          <p:nvPr/>
        </p:nvCxnSpPr>
        <p:spPr>
          <a:xfrm>
            <a:off x="24563965" y="25687255"/>
            <a:ext cx="573338" cy="6067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/>
          <p:cNvCxnSpPr/>
          <p:nvPr/>
        </p:nvCxnSpPr>
        <p:spPr>
          <a:xfrm flipV="1">
            <a:off x="26757996" y="25687853"/>
            <a:ext cx="1371281" cy="783237"/>
          </a:xfrm>
          <a:prstGeom prst="bentConnector3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Elbow Connector 138"/>
          <p:cNvCxnSpPr/>
          <p:nvPr/>
        </p:nvCxnSpPr>
        <p:spPr>
          <a:xfrm>
            <a:off x="26757996" y="24902140"/>
            <a:ext cx="1371281" cy="785713"/>
          </a:xfrm>
          <a:prstGeom prst="bentConnector3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flipV="1">
            <a:off x="26758925" y="25687853"/>
            <a:ext cx="1370352" cy="5469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22515539" y="29341426"/>
            <a:ext cx="486447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7488" indent="-217488">
              <a:buFont typeface="Arial"/>
              <a:buChar char="•"/>
            </a:pPr>
            <a:r>
              <a:rPr lang="en-US" sz="2200" dirty="0"/>
              <a:t>In cases where non-fatal errors exist in the format or data of an uploaded spreadsheet, the </a:t>
            </a:r>
            <a:r>
              <a:rPr lang="en-US" sz="2200" dirty="0" smtClean="0"/>
              <a:t>graph is displayed, </a:t>
            </a:r>
            <a:r>
              <a:rPr lang="en-US" sz="2200" dirty="0"/>
              <a:t>and a warning box appears</a:t>
            </a:r>
            <a:r>
              <a:rPr lang="en-US" sz="2200" dirty="0" smtClean="0"/>
              <a:t>.</a:t>
            </a:r>
            <a:endParaRPr lang="en-US" sz="2200" dirty="0"/>
          </a:p>
        </p:txBody>
      </p:sp>
      <p:sp>
        <p:nvSpPr>
          <p:cNvPr id="146" name="TextBox 145"/>
          <p:cNvSpPr txBox="1"/>
          <p:nvPr/>
        </p:nvSpPr>
        <p:spPr>
          <a:xfrm>
            <a:off x="22560816" y="31039226"/>
            <a:ext cx="99041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7488" indent="-217488">
              <a:buFont typeface="Arial"/>
              <a:buChar char="•"/>
            </a:pPr>
            <a:r>
              <a:rPr lang="en-US" sz="2200" dirty="0"/>
              <a:t>Warnings clearly state which row(s) or cell(s) may have incorrect data.</a:t>
            </a:r>
          </a:p>
          <a:p>
            <a:pPr marL="217488" lvl="0" indent="-217488">
              <a:buFont typeface="Arial"/>
              <a:buChar char="•"/>
            </a:pPr>
            <a:r>
              <a:rPr lang="en-US" sz="2200" dirty="0"/>
              <a:t>The warning box can be closed and reopened at any time via a hyperlink underneath Force Graph Parameter sliders. </a:t>
            </a:r>
          </a:p>
        </p:txBody>
      </p:sp>
      <p:cxnSp>
        <p:nvCxnSpPr>
          <p:cNvPr id="148" name="Straight Arrow Connector 147"/>
          <p:cNvCxnSpPr/>
          <p:nvPr/>
        </p:nvCxnSpPr>
        <p:spPr>
          <a:xfrm flipV="1">
            <a:off x="29749970" y="25685086"/>
            <a:ext cx="594322" cy="8236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ounded Rectangle 148"/>
          <p:cNvSpPr/>
          <p:nvPr/>
        </p:nvSpPr>
        <p:spPr>
          <a:xfrm>
            <a:off x="22943272" y="24597147"/>
            <a:ext cx="1620693" cy="593056"/>
          </a:xfrm>
          <a:prstGeom prst="roundRect">
            <a:avLst/>
          </a:prstGeom>
          <a:solidFill>
            <a:srgbClr val="FAC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Import Excel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156" name="Straight Arrow Connector 155"/>
          <p:cNvCxnSpPr/>
          <p:nvPr/>
        </p:nvCxnSpPr>
        <p:spPr>
          <a:xfrm>
            <a:off x="24563965" y="24893675"/>
            <a:ext cx="573338" cy="6067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/>
          <p:cNvSpPr/>
          <p:nvPr/>
        </p:nvSpPr>
        <p:spPr>
          <a:xfrm>
            <a:off x="22943272" y="26174562"/>
            <a:ext cx="1620693" cy="59305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Import </a:t>
            </a:r>
            <a:r>
              <a:rPr lang="en-US" sz="1800" dirty="0" err="1" smtClean="0">
                <a:solidFill>
                  <a:schemeClr val="tx1"/>
                </a:solidFill>
              </a:rPr>
              <a:t>GraphML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161" name="Straight Arrow Connector 160"/>
          <p:cNvCxnSpPr/>
          <p:nvPr/>
        </p:nvCxnSpPr>
        <p:spPr>
          <a:xfrm>
            <a:off x="24563965" y="26471090"/>
            <a:ext cx="573338" cy="6067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Shape 108"/>
          <p:cNvSpPr/>
          <p:nvPr/>
        </p:nvSpPr>
        <p:spPr>
          <a:xfrm>
            <a:off x="726713" y="20506297"/>
            <a:ext cx="10290407" cy="1194088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Clr>
                <a:srgbClr val="017C00"/>
              </a:buClr>
              <a:buSzPct val="25000"/>
            </a:pPr>
            <a:r>
              <a:rPr lang="en-US" sz="3600" dirty="0" err="1">
                <a:solidFill>
                  <a:srgbClr val="017C00"/>
                </a:solidFill>
              </a:rPr>
              <a:t>GRNsight</a:t>
            </a:r>
            <a:r>
              <a:rPr lang="en-US" sz="3600" dirty="0">
                <a:solidFill>
                  <a:srgbClr val="017C00"/>
                </a:solidFill>
              </a:rPr>
              <a:t> Accepts Microsoft Excel, SIF, and </a:t>
            </a:r>
            <a:r>
              <a:rPr lang="en-US" sz="3600" dirty="0" err="1">
                <a:solidFill>
                  <a:srgbClr val="017C00"/>
                </a:solidFill>
              </a:rPr>
              <a:t>GraphML</a:t>
            </a:r>
            <a:r>
              <a:rPr lang="en-US" sz="3600" dirty="0">
                <a:solidFill>
                  <a:srgbClr val="017C00"/>
                </a:solidFill>
              </a:rPr>
              <a:t> Files in the Proper Format</a:t>
            </a:r>
          </a:p>
        </p:txBody>
      </p:sp>
      <p:pic>
        <p:nvPicPr>
          <p:cNvPr id="192" name="Picture 191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1" r="12389" b="15049"/>
          <a:stretch/>
        </p:blipFill>
        <p:spPr>
          <a:xfrm>
            <a:off x="39869451" y="22057708"/>
            <a:ext cx="3098692" cy="3033778"/>
          </a:xfrm>
          <a:prstGeom prst="rect">
            <a:avLst/>
          </a:prstGeom>
        </p:spPr>
      </p:pic>
      <p:sp>
        <p:nvSpPr>
          <p:cNvPr id="187" name="Shape 109"/>
          <p:cNvSpPr/>
          <p:nvPr/>
        </p:nvSpPr>
        <p:spPr>
          <a:xfrm>
            <a:off x="726713" y="21700385"/>
            <a:ext cx="10290407" cy="106101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ct val="100000"/>
            </a:pPr>
            <a:r>
              <a:rPr lang="en-US" sz="2200" b="1" dirty="0" smtClean="0">
                <a:solidFill>
                  <a:schemeClr val="dk1"/>
                </a:solidFill>
              </a:rPr>
              <a:t>Excel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dk1"/>
                </a:solidFill>
              </a:rPr>
              <a:t>Excel workbooks need a “network” sheet (for unweighted graphs) or a “</a:t>
            </a:r>
            <a:r>
              <a:rPr lang="en-US" sz="2200" dirty="0" err="1" smtClean="0">
                <a:solidFill>
                  <a:schemeClr val="dk1"/>
                </a:solidFill>
              </a:rPr>
              <a:t>network_optimized_weights</a:t>
            </a:r>
            <a:r>
              <a:rPr lang="en-US" sz="2200" dirty="0" smtClean="0">
                <a:solidFill>
                  <a:schemeClr val="dk1"/>
                </a:solidFill>
              </a:rPr>
              <a:t>” sheet (for weighted graphs). The adjacency matrix can be symmetrical or asymmetrical. 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err="1" smtClean="0">
                <a:solidFill>
                  <a:schemeClr val="dk1"/>
                </a:solidFill>
              </a:rPr>
              <a:t>GRNmap</a:t>
            </a:r>
            <a:r>
              <a:rPr lang="en-US" sz="2200" dirty="0" smtClean="0">
                <a:solidFill>
                  <a:schemeClr val="dk1"/>
                </a:solidFill>
              </a:rPr>
              <a:t> input and output workbooks are accepted without adjustment.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dk1"/>
                </a:solidFill>
              </a:rPr>
              <a:t>Adjacency matrices generated from other databases, such as YEASTRACT (</a:t>
            </a:r>
            <a:r>
              <a:rPr lang="en-US" sz="2200" dirty="0" smtClean="0"/>
              <a:t>Teixeira</a:t>
            </a:r>
            <a:r>
              <a:rPr lang="en-US" sz="2400" dirty="0" smtClean="0"/>
              <a:t> </a:t>
            </a:r>
            <a:r>
              <a:rPr lang="en-US" sz="2200" dirty="0" smtClean="0">
                <a:solidFill>
                  <a:schemeClr val="dk1"/>
                </a:solidFill>
              </a:rPr>
              <a:t>et al., 2014), can be used with some modification.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endParaRPr lang="en-US" sz="2200" dirty="0" smtClean="0">
              <a:solidFill>
                <a:schemeClr val="dk1"/>
              </a:solidFill>
            </a:endParaRP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endParaRPr lang="en-US" sz="2200" dirty="0" smtClean="0">
              <a:solidFill>
                <a:schemeClr val="dk1"/>
              </a:solidFill>
            </a:endParaRP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endParaRPr lang="en-US" sz="2200" dirty="0" smtClean="0">
              <a:solidFill>
                <a:schemeClr val="dk1"/>
              </a:solidFill>
            </a:endParaRP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endParaRPr lang="en-US" sz="2200" dirty="0" smtClean="0">
              <a:solidFill>
                <a:schemeClr val="dk1"/>
              </a:solidFill>
            </a:endParaRPr>
          </a:p>
          <a:p>
            <a:pPr lvl="0">
              <a:buClr>
                <a:schemeClr val="dk1"/>
              </a:buClr>
              <a:buSzPct val="100000"/>
            </a:pPr>
            <a:r>
              <a:rPr lang="en-US" sz="2200" b="1" dirty="0" err="1" smtClean="0">
                <a:solidFill>
                  <a:schemeClr val="dk1"/>
                </a:solidFill>
              </a:rPr>
              <a:t>GRNsight</a:t>
            </a:r>
            <a:r>
              <a:rPr lang="en-US" sz="2200" b="1" dirty="0" smtClean="0">
                <a:solidFill>
                  <a:schemeClr val="dk1"/>
                </a:solidFill>
              </a:rPr>
              <a:t> now accepts SIF and </a:t>
            </a:r>
            <a:r>
              <a:rPr lang="en-US" sz="2200" b="1" dirty="0" err="1" smtClean="0">
                <a:solidFill>
                  <a:schemeClr val="dk1"/>
                </a:solidFill>
              </a:rPr>
              <a:t>GraphML</a:t>
            </a:r>
            <a:r>
              <a:rPr lang="en-US" sz="2200" b="1" dirty="0" smtClean="0">
                <a:solidFill>
                  <a:schemeClr val="dk1"/>
                </a:solidFill>
              </a:rPr>
              <a:t> files without any modification</a:t>
            </a:r>
          </a:p>
          <a:p>
            <a:pPr lvl="0">
              <a:buClr>
                <a:schemeClr val="dk1"/>
              </a:buClr>
              <a:buSzPct val="100000"/>
            </a:pPr>
            <a:endParaRPr lang="en-US" sz="2200" dirty="0" smtClean="0">
              <a:solidFill>
                <a:schemeClr val="dk1"/>
              </a:solidFill>
            </a:endParaRPr>
          </a:p>
          <a:p>
            <a:pPr lvl="0">
              <a:buClr>
                <a:schemeClr val="dk1"/>
              </a:buClr>
              <a:buSzPct val="100000"/>
            </a:pPr>
            <a:endParaRPr lang="en-US" sz="2200" dirty="0" smtClean="0">
              <a:solidFill>
                <a:schemeClr val="dk1"/>
              </a:solidFill>
            </a:endParaRPr>
          </a:p>
          <a:p>
            <a:pPr lvl="0">
              <a:buClr>
                <a:schemeClr val="dk1"/>
              </a:buClr>
              <a:buSzPct val="100000"/>
            </a:pPr>
            <a:endParaRPr lang="en-US" sz="2200" dirty="0" smtClean="0">
              <a:solidFill>
                <a:schemeClr val="dk1"/>
              </a:solidFill>
            </a:endParaRPr>
          </a:p>
          <a:p>
            <a:pPr lvl="0">
              <a:buClr>
                <a:schemeClr val="dk1"/>
              </a:buClr>
              <a:buSzPct val="100000"/>
            </a:pPr>
            <a:endParaRPr lang="en-US" sz="2200" dirty="0" smtClean="0">
              <a:solidFill>
                <a:schemeClr val="dk1"/>
              </a:solidFill>
            </a:endParaRPr>
          </a:p>
          <a:p>
            <a:pPr lvl="0">
              <a:buClr>
                <a:schemeClr val="dk1"/>
              </a:buClr>
              <a:buSzPct val="100000"/>
            </a:pPr>
            <a:endParaRPr lang="en-US" sz="2200" b="1" dirty="0" smtClean="0">
              <a:solidFill>
                <a:schemeClr val="dk1"/>
              </a:solidFill>
            </a:endParaRPr>
          </a:p>
          <a:p>
            <a:pPr lvl="0">
              <a:buClr>
                <a:schemeClr val="dk1"/>
              </a:buClr>
              <a:buSzPct val="100000"/>
            </a:pPr>
            <a:endParaRPr lang="en-US" sz="2200" b="1" dirty="0" smtClean="0">
              <a:solidFill>
                <a:schemeClr val="dk1"/>
              </a:solidFill>
            </a:endParaRPr>
          </a:p>
          <a:p>
            <a:pPr lvl="0">
              <a:buClr>
                <a:schemeClr val="dk1"/>
              </a:buClr>
              <a:buSzPct val="100000"/>
            </a:pPr>
            <a:endParaRPr lang="en-US" sz="2200" b="1" dirty="0" smtClean="0">
              <a:solidFill>
                <a:schemeClr val="dk1"/>
              </a:solidFill>
            </a:endParaRPr>
          </a:p>
          <a:p>
            <a:pPr marL="342900" lvl="0" indent="-342900">
              <a:buClr>
                <a:schemeClr val="dk1"/>
              </a:buClr>
              <a:buSzPct val="100000"/>
              <a:buFont typeface="Arial" charset="0"/>
              <a:buChar char="•"/>
            </a:pPr>
            <a:endParaRPr lang="en-US" sz="2200" b="1" dirty="0">
              <a:solidFill>
                <a:schemeClr val="dk1"/>
              </a:solidFill>
            </a:endParaRPr>
          </a:p>
        </p:txBody>
      </p:sp>
      <p:pic>
        <p:nvPicPr>
          <p:cNvPr id="191" name="Picture 190"/>
          <p:cNvPicPr>
            <a:picLocks noChangeAspect="1"/>
          </p:cNvPicPr>
          <p:nvPr/>
        </p:nvPicPr>
        <p:blipFill rotWithShape="1">
          <a:blip r:embed="rId23"/>
          <a:srcRect l="-2" t="36170" r="16547" b="19645"/>
          <a:stretch/>
        </p:blipFill>
        <p:spPr>
          <a:xfrm>
            <a:off x="2303991" y="24151218"/>
            <a:ext cx="6395288" cy="1249850"/>
          </a:xfrm>
          <a:prstGeom prst="rect">
            <a:avLst/>
          </a:prstGeom>
        </p:spPr>
      </p:pic>
      <p:sp>
        <p:nvSpPr>
          <p:cNvPr id="111" name="TextBox 110"/>
          <p:cNvSpPr txBox="1"/>
          <p:nvPr/>
        </p:nvSpPr>
        <p:spPr>
          <a:xfrm>
            <a:off x="40322748" y="25114816"/>
            <a:ext cx="22936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5564 total visitors and 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2019 files </a:t>
            </a:r>
            <a:r>
              <a:rPr lang="en-US" dirty="0">
                <a:solidFill>
                  <a:schemeClr val="tx1"/>
                </a:solidFill>
              </a:rPr>
              <a:t>uploaded as of 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26 January 2017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072214" y="26013539"/>
            <a:ext cx="3254130" cy="2566265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827159" y="25973302"/>
            <a:ext cx="614857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ct val="100000"/>
            </a:pPr>
            <a:r>
              <a:rPr lang="en-US" sz="2200" b="1" dirty="0">
                <a:solidFill>
                  <a:schemeClr val="dk1"/>
                </a:solidFill>
              </a:rPr>
              <a:t>SIF</a:t>
            </a:r>
          </a:p>
          <a:p>
            <a:pPr marL="342900" indent="-342900">
              <a:buClr>
                <a:schemeClr val="dk1"/>
              </a:buClr>
              <a:buSzPct val="100000"/>
              <a:buFont typeface="Arial" charset="0"/>
              <a:buChar char="•"/>
            </a:pPr>
            <a:r>
              <a:rPr lang="en-US" sz="2200" dirty="0" smtClean="0"/>
              <a:t>A SIF file is a tab-delimited text file with the file extension .</a:t>
            </a:r>
            <a:r>
              <a:rPr lang="en-US" sz="2200" dirty="0" err="1" smtClean="0"/>
              <a:t>sif</a:t>
            </a:r>
            <a:r>
              <a:rPr lang="en-US" sz="2200" dirty="0"/>
              <a:t> </a:t>
            </a:r>
            <a:r>
              <a:rPr lang="en-US" sz="2200" dirty="0" smtClean="0"/>
              <a:t>originally created for use with </a:t>
            </a:r>
            <a:r>
              <a:rPr lang="en-US" sz="2200" dirty="0" err="1" smtClean="0"/>
              <a:t>Cytoscape</a:t>
            </a:r>
            <a:r>
              <a:rPr lang="en-US" sz="2200" dirty="0" smtClean="0"/>
              <a:t>.</a:t>
            </a:r>
          </a:p>
          <a:p>
            <a:pPr marL="342900" indent="-342900">
              <a:buClr>
                <a:schemeClr val="dk1"/>
              </a:buClr>
              <a:buSzPct val="100000"/>
              <a:buFont typeface="Arial" charset="0"/>
              <a:buChar char="•"/>
            </a:pPr>
            <a:r>
              <a:rPr lang="en-US" sz="2200" dirty="0"/>
              <a:t>Lines in the SIF file specify a source node, a relationship type (or edge type), and one or more target nodes separated by tab characters.</a:t>
            </a:r>
          </a:p>
          <a:p>
            <a:pPr marL="342900" indent="-342900">
              <a:buClr>
                <a:schemeClr val="dk1"/>
              </a:buClr>
              <a:buSzPct val="100000"/>
              <a:buFont typeface="Arial" charset="0"/>
              <a:buChar char="•"/>
            </a:pPr>
            <a:endParaRPr lang="en-US" sz="2200" dirty="0" smtClean="0"/>
          </a:p>
          <a:p>
            <a:pPr marL="342900" indent="-342900">
              <a:buClr>
                <a:schemeClr val="dk1"/>
              </a:buClr>
              <a:buSzPct val="100000"/>
              <a:buFont typeface="Arial" charset="0"/>
              <a:buChar char="•"/>
            </a:pPr>
            <a:endParaRPr lang="en-US" sz="2200" dirty="0">
              <a:solidFill>
                <a:schemeClr val="dk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50582" y="28765381"/>
            <a:ext cx="5929350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ct val="100000"/>
            </a:pPr>
            <a:r>
              <a:rPr lang="en-US" sz="2200" b="1" dirty="0" err="1">
                <a:solidFill>
                  <a:schemeClr val="dk1"/>
                </a:solidFill>
              </a:rPr>
              <a:t>GraphML</a:t>
            </a:r>
            <a:endParaRPr lang="en-US" sz="2200" b="1" dirty="0">
              <a:solidFill>
                <a:schemeClr val="dk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200" dirty="0"/>
              <a:t>A </a:t>
            </a:r>
            <a:r>
              <a:rPr lang="en-US" sz="2200" dirty="0" err="1"/>
              <a:t>GraphML</a:t>
            </a:r>
            <a:r>
              <a:rPr lang="en-US" sz="2200" dirty="0"/>
              <a:t> file is </a:t>
            </a:r>
            <a:r>
              <a:rPr lang="en-US" sz="2200" dirty="0" smtClean="0"/>
              <a:t>an E</a:t>
            </a:r>
            <a:r>
              <a:rPr lang="en-US" sz="2200" b="1" dirty="0" smtClean="0"/>
              <a:t>x</a:t>
            </a:r>
            <a:r>
              <a:rPr lang="en-US" sz="2200" dirty="0" smtClean="0"/>
              <a:t>tensible</a:t>
            </a:r>
            <a:r>
              <a:rPr lang="en-US" sz="2200" dirty="0"/>
              <a:t> </a:t>
            </a:r>
            <a:r>
              <a:rPr lang="en-US" sz="2200" b="1" dirty="0" smtClean="0"/>
              <a:t>M</a:t>
            </a:r>
            <a:r>
              <a:rPr lang="en-US" sz="2200" dirty="0" smtClean="0"/>
              <a:t>arkup </a:t>
            </a:r>
            <a:r>
              <a:rPr lang="en-US" sz="2200" b="1" dirty="0" smtClean="0"/>
              <a:t>L</a:t>
            </a:r>
            <a:r>
              <a:rPr lang="en-US" sz="2200" dirty="0" smtClean="0"/>
              <a:t>anguage </a:t>
            </a:r>
            <a:r>
              <a:rPr lang="en-US" sz="2200" dirty="0"/>
              <a:t>(XML) file with the extension .</a:t>
            </a:r>
            <a:r>
              <a:rPr lang="en-US" sz="2200" dirty="0" err="1" smtClean="0"/>
              <a:t>graphml</a:t>
            </a:r>
            <a:r>
              <a:rPr lang="en-US" sz="2200" dirty="0"/>
              <a:t>.</a:t>
            </a:r>
            <a:endParaRPr lang="en-US" sz="22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200" dirty="0" err="1" smtClean="0"/>
              <a:t>GRNsight</a:t>
            </a:r>
            <a:r>
              <a:rPr lang="en-US" sz="2200" dirty="0" smtClean="0"/>
              <a:t> parses </a:t>
            </a:r>
            <a:r>
              <a:rPr lang="en-US" sz="2200" dirty="0" err="1" smtClean="0"/>
              <a:t>GraphML</a:t>
            </a:r>
            <a:r>
              <a:rPr lang="en-US" sz="2200" dirty="0" smtClean="0"/>
              <a:t> to extract nodes and edges.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err="1"/>
              <a:t>GraphML</a:t>
            </a:r>
            <a:r>
              <a:rPr lang="en-US" sz="2200" dirty="0"/>
              <a:t> has the ability to specify </a:t>
            </a:r>
            <a:r>
              <a:rPr lang="en-US" sz="2200" dirty="0" smtClean="0"/>
              <a:t>additional graph </a:t>
            </a:r>
            <a:r>
              <a:rPr lang="en-US" sz="2200" dirty="0"/>
              <a:t>features that </a:t>
            </a:r>
            <a:r>
              <a:rPr lang="en-US" sz="2200" dirty="0" err="1"/>
              <a:t>GRNsight</a:t>
            </a:r>
            <a:r>
              <a:rPr lang="en-US" sz="2200" dirty="0"/>
              <a:t> cannot </a:t>
            </a:r>
            <a:r>
              <a:rPr lang="en-US" sz="2200" dirty="0" smtClean="0"/>
              <a:t>display, but may be useful </a:t>
            </a:r>
            <a:r>
              <a:rPr lang="en-US" sz="2200" smtClean="0"/>
              <a:t>additional data.</a:t>
            </a:r>
            <a:endParaRPr lang="en-US" sz="2200" dirty="0" smtClean="0"/>
          </a:p>
          <a:p>
            <a:pPr marL="342900" indent="-342900">
              <a:buFont typeface="Arial" charset="0"/>
              <a:buChar char="•"/>
            </a:pPr>
            <a:endParaRPr lang="en-US" sz="2200" dirty="0" smtClean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414" y="29394396"/>
            <a:ext cx="3641730" cy="2136690"/>
          </a:xfrm>
          <a:prstGeom prst="rect">
            <a:avLst/>
          </a:prstGeom>
        </p:spPr>
      </p:pic>
      <p:sp>
        <p:nvSpPr>
          <p:cNvPr id="166" name="Shape 90"/>
          <p:cNvSpPr/>
          <p:nvPr/>
        </p:nvSpPr>
        <p:spPr>
          <a:xfrm>
            <a:off x="751777" y="15726602"/>
            <a:ext cx="10265343" cy="44312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smtClean="0"/>
              <a:t>Although other open source software, such as Cytoscape or Gephi, exists to lay out large networks, they were too cumbersome for our needs.</a:t>
            </a:r>
          </a:p>
          <a:p>
            <a:pPr marL="236538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/>
              <a:t>GRNsight is targeted at both experienced biology investigators and novice </a:t>
            </a:r>
            <a:r>
              <a:rPr lang="en-US" sz="2400"/>
              <a:t>undergraduate </a:t>
            </a:r>
            <a:r>
              <a:rPr lang="en-US" sz="2400" smtClean="0"/>
              <a:t>users</a:t>
            </a:r>
            <a:r>
              <a:rPr lang="en-US" sz="2400"/>
              <a:t> </a:t>
            </a:r>
            <a:r>
              <a:rPr lang="en-US" sz="2400" smtClean="0"/>
              <a:t>and has the following requirements:</a:t>
            </a:r>
            <a:endParaRPr lang="en-US" sz="2400" dirty="0"/>
          </a:p>
          <a:p>
            <a:pPr marL="866775" indent="-457200">
              <a:buAutoNum type="arabicPeriod"/>
            </a:pPr>
            <a:r>
              <a:rPr lang="en-US" sz="2400" dirty="0" smtClean="0"/>
              <a:t>Exist </a:t>
            </a:r>
            <a:r>
              <a:rPr lang="en-US" sz="2400" dirty="0"/>
              <a:t>as a web </a:t>
            </a:r>
            <a:r>
              <a:rPr lang="en-US" sz="2400" dirty="0" smtClean="0"/>
              <a:t>application. </a:t>
            </a:r>
          </a:p>
          <a:p>
            <a:pPr marL="866775" indent="-457200">
              <a:buAutoNum type="arabicPeriod"/>
            </a:pPr>
            <a:r>
              <a:rPr lang="en-US" sz="2400" dirty="0" smtClean="0"/>
              <a:t>Be </a:t>
            </a:r>
            <a:r>
              <a:rPr lang="en-US" sz="2400" dirty="0"/>
              <a:t>simple and intuitive to </a:t>
            </a:r>
            <a:r>
              <a:rPr lang="en-US" sz="2400" dirty="0" smtClean="0"/>
              <a:t>use.</a:t>
            </a:r>
            <a:endParaRPr lang="en-US" sz="2400" dirty="0"/>
          </a:p>
          <a:p>
            <a:pPr marL="866775" indent="-457200"/>
            <a:r>
              <a:rPr lang="en-US" sz="2400" dirty="0" smtClean="0"/>
              <a:t>3.  Accept Excel (.</a:t>
            </a:r>
            <a:r>
              <a:rPr lang="en-US" sz="2400" err="1"/>
              <a:t>xlsx</a:t>
            </a:r>
            <a:r>
              <a:rPr lang="en-US" sz="2400" smtClean="0"/>
              <a:t>) files directly from our sister project, GRNmap, as well as, </a:t>
            </a:r>
            <a:r>
              <a:rPr lang="en-US" sz="2400" dirty="0" smtClean="0"/>
              <a:t>SIF (.</a:t>
            </a:r>
            <a:r>
              <a:rPr lang="en-US" sz="2400" dirty="0" err="1" smtClean="0"/>
              <a:t>sif</a:t>
            </a:r>
            <a:r>
              <a:rPr lang="en-US" sz="2400" dirty="0" smtClean="0"/>
              <a:t>), or </a:t>
            </a:r>
            <a:r>
              <a:rPr lang="en-US" sz="2400" dirty="0" err="1" smtClean="0"/>
              <a:t>GraphML</a:t>
            </a:r>
            <a:r>
              <a:rPr lang="en-US" sz="2400" dirty="0"/>
              <a:t> </a:t>
            </a:r>
            <a:r>
              <a:rPr lang="en-US" sz="2400" dirty="0" smtClean="0"/>
              <a:t>(.</a:t>
            </a:r>
            <a:r>
              <a:rPr lang="en-US" sz="2400" dirty="0" err="1" smtClean="0"/>
              <a:t>graphml</a:t>
            </a:r>
            <a:r>
              <a:rPr lang="en-US" sz="2400" dirty="0" smtClean="0"/>
              <a:t>) </a:t>
            </a:r>
            <a:r>
              <a:rPr lang="en-US" sz="2400" smtClean="0"/>
              <a:t>input </a:t>
            </a:r>
            <a:r>
              <a:rPr lang="en-US" sz="2400" smtClean="0"/>
              <a:t>files.</a:t>
            </a:r>
            <a:endParaRPr lang="en-US" sz="2400" dirty="0"/>
          </a:p>
          <a:p>
            <a:pPr marL="866775" indent="-457200">
              <a:buAutoNum type="arabicPeriod" startAt="4"/>
            </a:pPr>
            <a:r>
              <a:rPr lang="en-US" sz="2400" dirty="0" smtClean="0"/>
              <a:t>Read </a:t>
            </a:r>
            <a:r>
              <a:rPr lang="en-US" sz="2400" dirty="0"/>
              <a:t>a weighted or unweighted adjacency </a:t>
            </a:r>
            <a:r>
              <a:rPr lang="en-US" sz="2400" dirty="0" smtClean="0"/>
              <a:t>matrix.</a:t>
            </a:r>
          </a:p>
          <a:p>
            <a:pPr marL="866775" indent="-457200">
              <a:buAutoNum type="arabicPeriod" startAt="4"/>
            </a:pPr>
            <a:r>
              <a:rPr lang="en-US" sz="2400" dirty="0" smtClean="0"/>
              <a:t>Automatically </a:t>
            </a:r>
            <a:r>
              <a:rPr lang="en-US" sz="2400" dirty="0"/>
              <a:t>lay out and </a:t>
            </a:r>
            <a:r>
              <a:rPr lang="en-US" sz="2400" dirty="0" smtClean="0"/>
              <a:t>display </a:t>
            </a:r>
            <a:r>
              <a:rPr lang="en-US" sz="2400" dirty="0"/>
              <a:t>unweighted and </a:t>
            </a:r>
            <a:r>
              <a:rPr lang="en-US" sz="2400" dirty="0" smtClean="0"/>
              <a:t>weighted, directed network graphs.</a:t>
            </a:r>
            <a:endParaRPr lang="en-US" sz="2400" dirty="0"/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70" name="Shape 99"/>
          <p:cNvSpPr/>
          <p:nvPr/>
        </p:nvSpPr>
        <p:spPr>
          <a:xfrm>
            <a:off x="726713" y="14737341"/>
            <a:ext cx="10290407" cy="989261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Arial"/>
              <a:buNone/>
            </a:pPr>
            <a:r>
              <a:rPr lang="en-US" sz="3600" b="0" i="0" u="none" strike="noStrike" cap="none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GRNsight</a:t>
            </a:r>
            <a:r>
              <a:rPr lang="en-US" sz="3600">
                <a:solidFill>
                  <a:srgbClr val="017C00"/>
                </a:solidFill>
              </a:rPr>
              <a:t> </a:t>
            </a:r>
            <a:r>
              <a:rPr lang="en-US" sz="3600" smtClean="0">
                <a:solidFill>
                  <a:srgbClr val="017C00"/>
                </a:solidFill>
              </a:rPr>
              <a:t>Fulfills a Specific Software Niche for Visualizing Small- to Medium-scale GRNs</a:t>
            </a:r>
            <a:endParaRPr lang="en-US" sz="3600" b="0" i="0" u="none" strike="noStrike" cap="none" baseline="0" dirty="0">
              <a:solidFill>
                <a:srgbClr val="017C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73" name="Shape 105"/>
          <p:cNvSpPr/>
          <p:nvPr/>
        </p:nvSpPr>
        <p:spPr>
          <a:xfrm>
            <a:off x="33125965" y="21025440"/>
            <a:ext cx="9921300" cy="935099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017C00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Availability</a:t>
            </a:r>
          </a:p>
        </p:txBody>
      </p:sp>
    </p:spTree>
    <p:extLst>
      <p:ext uri="{BB962C8B-B14F-4D97-AF65-F5344CB8AC3E}">
        <p14:creationId xmlns:p14="http://schemas.microsoft.com/office/powerpoint/2010/main" val="216620089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2770</TotalTime>
  <Words>1718</Words>
  <Application>Microsoft Office PowerPoint</Application>
  <PresentationFormat>Custom</PresentationFormat>
  <Paragraphs>176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Helvetica Neue</vt:lpstr>
      <vt:lpstr>Office Theme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Dahlquist, Kam D.</dc:creator>
  <cp:lastModifiedBy>Dahlquist, Kam D.</cp:lastModifiedBy>
  <cp:revision>146</cp:revision>
  <cp:lastPrinted>2017-01-27T17:32:38Z</cp:lastPrinted>
  <dcterms:modified xsi:type="dcterms:W3CDTF">2017-03-23T05:38:08Z</dcterms:modified>
</cp:coreProperties>
</file>